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9" r:id="rId4"/>
    <p:sldId id="260" r:id="rId5"/>
    <p:sldId id="263" r:id="rId6"/>
    <p:sldId id="264" r:id="rId7"/>
    <p:sldId id="261" r:id="rId8"/>
    <p:sldId id="262" r:id="rId9"/>
    <p:sldId id="258" r:id="rId10"/>
    <p:sldId id="265" r:id="rId11"/>
    <p:sldId id="266" r:id="rId12"/>
    <p:sldId id="267" r:id="rId13"/>
    <p:sldId id="268" r:id="rId14"/>
    <p:sldId id="269" r:id="rId15"/>
    <p:sldId id="270" r:id="rId16"/>
    <p:sldId id="277" r:id="rId17"/>
    <p:sldId id="278" r:id="rId18"/>
    <p:sldId id="279" r:id="rId19"/>
    <p:sldId id="280" r:id="rId20"/>
    <p:sldId id="276" r:id="rId21"/>
    <p:sldId id="282" r:id="rId22"/>
    <p:sldId id="283" r:id="rId23"/>
    <p:sldId id="284" r:id="rId24"/>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44" autoAdjust="0"/>
  </p:normalViewPr>
  <p:slideViewPr>
    <p:cSldViewPr snapToGrid="0">
      <p:cViewPr varScale="1">
        <p:scale>
          <a:sx n="74" d="100"/>
          <a:sy n="74" d="100"/>
        </p:scale>
        <p:origin x="1042" y="62"/>
      </p:cViewPr>
      <p:guideLst/>
    </p:cSldViewPr>
  </p:slideViewPr>
  <p:outlineViewPr>
    <p:cViewPr>
      <p:scale>
        <a:sx n="33" d="100"/>
        <a:sy n="33" d="100"/>
      </p:scale>
      <p:origin x="0" y="-10229"/>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3401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3089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234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4217738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310961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3365417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373185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2190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880420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70280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12/16/2023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‹Nº›</a:t>
            </a:fld>
            <a:endParaRPr lang="en-US"/>
          </a:p>
        </p:txBody>
      </p:sp>
    </p:spTree>
    <p:extLst>
      <p:ext uri="{BB962C8B-B14F-4D97-AF65-F5344CB8AC3E}">
        <p14:creationId xmlns:p14="http://schemas.microsoft.com/office/powerpoint/2010/main" val="76829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12/16/2023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‹Nº›</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825870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E22C2C-6AC3-11E5-99A0-1B333902B39C}"/>
              </a:ext>
            </a:extLst>
          </p:cNvPr>
          <p:cNvPicPr>
            <a:picLocks noChangeAspect="1"/>
          </p:cNvPicPr>
          <p:nvPr/>
        </p:nvPicPr>
        <p:blipFill>
          <a:blip r:embed="rId2">
            <a:extLst>
              <a:ext uri="{28A0092B-C50C-407E-A947-70E740481C1C}">
                <a14:useLocalDpi xmlns:a14="http://schemas.microsoft.com/office/drawing/2010/main" val="0"/>
              </a:ext>
            </a:extLst>
          </a:blip>
          <a:srcRect t="7909" b="7909"/>
          <a:stretch/>
        </p:blipFill>
        <p:spPr>
          <a:xfrm>
            <a:off x="20" y="10"/>
            <a:ext cx="12191979" cy="6857989"/>
          </a:xfrm>
          <a:prstGeom prst="rect">
            <a:avLst/>
          </a:prstGeom>
        </p:spPr>
      </p:pic>
      <p:sp>
        <p:nvSpPr>
          <p:cNvPr id="2" name="Título 1">
            <a:extLst>
              <a:ext uri="{FF2B5EF4-FFF2-40B4-BE49-F238E27FC236}">
                <a16:creationId xmlns:a16="http://schemas.microsoft.com/office/drawing/2014/main" id="{8B9D5CD8-F81B-F398-4790-BA595F9F09D0}"/>
              </a:ext>
            </a:extLst>
          </p:cNvPr>
          <p:cNvSpPr>
            <a:spLocks noGrp="1"/>
          </p:cNvSpPr>
          <p:nvPr>
            <p:ph type="ctrTitle"/>
          </p:nvPr>
        </p:nvSpPr>
        <p:spPr>
          <a:xfrm>
            <a:off x="6803922" y="0"/>
            <a:ext cx="5388057" cy="2852928"/>
          </a:xfrm>
        </p:spPr>
        <p:txBody>
          <a:bodyPr anchor="ctr">
            <a:normAutofit fontScale="90000"/>
          </a:bodyPr>
          <a:lstStyle/>
          <a:p>
            <a:pPr algn="ctr"/>
            <a:r>
              <a:rPr lang="es-MX" dirty="0">
                <a:solidFill>
                  <a:srgbClr val="FFFFFF"/>
                </a:solidFill>
              </a:rPr>
              <a:t>"Exploración de Datos de Compras en Estambul"</a:t>
            </a:r>
            <a:endParaRPr lang="es-CL" dirty="0">
              <a:solidFill>
                <a:srgbClr val="FFFFFF"/>
              </a:solidFill>
            </a:endParaRPr>
          </a:p>
        </p:txBody>
      </p:sp>
      <p:sp>
        <p:nvSpPr>
          <p:cNvPr id="3" name="Subtítulo 2">
            <a:extLst>
              <a:ext uri="{FF2B5EF4-FFF2-40B4-BE49-F238E27FC236}">
                <a16:creationId xmlns:a16="http://schemas.microsoft.com/office/drawing/2014/main" id="{5F512CFA-E938-8558-9B9E-F37C37B52B96}"/>
              </a:ext>
            </a:extLst>
          </p:cNvPr>
          <p:cNvSpPr>
            <a:spLocks noGrp="1"/>
          </p:cNvSpPr>
          <p:nvPr>
            <p:ph type="subTitle" idx="1"/>
          </p:nvPr>
        </p:nvSpPr>
        <p:spPr>
          <a:xfrm>
            <a:off x="7833852" y="3075776"/>
            <a:ext cx="4220496" cy="2479449"/>
          </a:xfrm>
        </p:spPr>
        <p:txBody>
          <a:bodyPr>
            <a:normAutofit fontScale="77500" lnSpcReduction="20000"/>
          </a:bodyPr>
          <a:lstStyle/>
          <a:p>
            <a:r>
              <a:rPr lang="es-MX" dirty="0">
                <a:solidFill>
                  <a:srgbClr val="FFFFFF"/>
                </a:solidFill>
              </a:rPr>
              <a:t>Profesor: </a:t>
            </a:r>
          </a:p>
          <a:p>
            <a:r>
              <a:rPr lang="es-MX" dirty="0">
                <a:solidFill>
                  <a:srgbClr val="FFFFFF"/>
                </a:solidFill>
              </a:rPr>
              <a:t>Rubén Alfredo Parente Aun</a:t>
            </a:r>
          </a:p>
          <a:p>
            <a:r>
              <a:rPr lang="es-MX" dirty="0">
                <a:solidFill>
                  <a:srgbClr val="FFFFFF"/>
                </a:solidFill>
              </a:rPr>
              <a:t>Tutor:</a:t>
            </a:r>
          </a:p>
          <a:p>
            <a:r>
              <a:rPr lang="es-MX" dirty="0">
                <a:solidFill>
                  <a:srgbClr val="FFFFFF"/>
                </a:solidFill>
              </a:rPr>
              <a:t>Juan Carlos Borges Pons</a:t>
            </a:r>
          </a:p>
          <a:p>
            <a:r>
              <a:rPr lang="es-MX" dirty="0">
                <a:solidFill>
                  <a:srgbClr val="FFFFFF"/>
                </a:solidFill>
              </a:rPr>
              <a:t>Alumno: </a:t>
            </a:r>
          </a:p>
          <a:p>
            <a:r>
              <a:rPr lang="es-MX" dirty="0">
                <a:solidFill>
                  <a:srgbClr val="FFFFFF"/>
                </a:solidFill>
              </a:rPr>
              <a:t>Fernando Bañares</a:t>
            </a:r>
          </a:p>
          <a:p>
            <a:endParaRPr lang="es-CL" dirty="0">
              <a:solidFill>
                <a:srgbClr val="FFFFFF"/>
              </a:solidFill>
            </a:endParaRP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3">
              <a:alphaModFix amt="99000"/>
              <a:extLst>
                <a:ext uri="{96DAC541-7B7A-43D3-8B79-37D633B846F1}">
                  <asvg:svgBlip xmlns:asvg="http://schemas.microsoft.com/office/drawing/2016/SVG/main" r:embed="rId4"/>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551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Cambios hechos en </a:t>
            </a:r>
            <a:r>
              <a:rPr lang="es-MX" b="1" dirty="0" err="1">
                <a:solidFill>
                  <a:srgbClr val="374151"/>
                </a:solidFill>
                <a:latin typeface="Söhne"/>
              </a:rPr>
              <a:t>Power</a:t>
            </a:r>
            <a:r>
              <a:rPr lang="es-MX" b="1" dirty="0">
                <a:solidFill>
                  <a:srgbClr val="374151"/>
                </a:solidFill>
                <a:latin typeface="Söhne"/>
              </a:rPr>
              <a:t> </a:t>
            </a:r>
            <a:r>
              <a:rPr lang="es-MX" b="1" dirty="0" err="1">
                <a:solidFill>
                  <a:srgbClr val="374151"/>
                </a:solidFill>
                <a:latin typeface="Söhne"/>
              </a:rPr>
              <a:t>Query</a:t>
            </a:r>
            <a:endParaRPr lang="es-CL" b="1" dirty="0">
              <a:solidFill>
                <a:srgbClr val="374151"/>
              </a:solidFill>
              <a:latin typeface="Söhne"/>
            </a:endParaRPr>
          </a:p>
        </p:txBody>
      </p:sp>
      <p:pic>
        <p:nvPicPr>
          <p:cNvPr id="5" name="Marcador de contenido 4">
            <a:extLst>
              <a:ext uri="{FF2B5EF4-FFF2-40B4-BE49-F238E27FC236}">
                <a16:creationId xmlns:a16="http://schemas.microsoft.com/office/drawing/2014/main" id="{924C82D5-4395-EE3A-DCAE-48E287C21C4A}"/>
              </a:ext>
            </a:extLst>
          </p:cNvPr>
          <p:cNvPicPr>
            <a:picLocks noGrp="1" noChangeAspect="1"/>
          </p:cNvPicPr>
          <p:nvPr>
            <p:ph idx="1"/>
          </p:nvPr>
        </p:nvPicPr>
        <p:blipFill>
          <a:blip r:embed="rId2"/>
          <a:stretch>
            <a:fillRect/>
          </a:stretch>
        </p:blipFill>
        <p:spPr>
          <a:xfrm>
            <a:off x="808661" y="1803575"/>
            <a:ext cx="2430991" cy="1844200"/>
          </a:xfrm>
        </p:spPr>
      </p:pic>
      <p:pic>
        <p:nvPicPr>
          <p:cNvPr id="7" name="Imagen 6">
            <a:extLst>
              <a:ext uri="{FF2B5EF4-FFF2-40B4-BE49-F238E27FC236}">
                <a16:creationId xmlns:a16="http://schemas.microsoft.com/office/drawing/2014/main" id="{AC8F8010-59FF-DFEC-0F51-5A134A117529}"/>
              </a:ext>
            </a:extLst>
          </p:cNvPr>
          <p:cNvPicPr>
            <a:picLocks noChangeAspect="1"/>
          </p:cNvPicPr>
          <p:nvPr/>
        </p:nvPicPr>
        <p:blipFill>
          <a:blip r:embed="rId3"/>
          <a:stretch>
            <a:fillRect/>
          </a:stretch>
        </p:blipFill>
        <p:spPr>
          <a:xfrm>
            <a:off x="4952901" y="1782840"/>
            <a:ext cx="2286198" cy="1844200"/>
          </a:xfrm>
          <a:prstGeom prst="rect">
            <a:avLst/>
          </a:prstGeom>
        </p:spPr>
      </p:pic>
      <p:pic>
        <p:nvPicPr>
          <p:cNvPr id="11" name="Imagen 10">
            <a:extLst>
              <a:ext uri="{FF2B5EF4-FFF2-40B4-BE49-F238E27FC236}">
                <a16:creationId xmlns:a16="http://schemas.microsoft.com/office/drawing/2014/main" id="{CD5C2B0E-82F5-AE42-9673-061708A50F0D}"/>
              </a:ext>
            </a:extLst>
          </p:cNvPr>
          <p:cNvPicPr>
            <a:picLocks noChangeAspect="1"/>
          </p:cNvPicPr>
          <p:nvPr/>
        </p:nvPicPr>
        <p:blipFill>
          <a:blip r:embed="rId4"/>
          <a:stretch>
            <a:fillRect/>
          </a:stretch>
        </p:blipFill>
        <p:spPr>
          <a:xfrm>
            <a:off x="808661" y="4442256"/>
            <a:ext cx="2309060" cy="1867062"/>
          </a:xfrm>
          <a:prstGeom prst="rect">
            <a:avLst/>
          </a:prstGeom>
        </p:spPr>
      </p:pic>
      <p:pic>
        <p:nvPicPr>
          <p:cNvPr id="15" name="Imagen 14">
            <a:extLst>
              <a:ext uri="{FF2B5EF4-FFF2-40B4-BE49-F238E27FC236}">
                <a16:creationId xmlns:a16="http://schemas.microsoft.com/office/drawing/2014/main" id="{7E24F33E-48F2-95F6-55B4-917228363B71}"/>
              </a:ext>
            </a:extLst>
          </p:cNvPr>
          <p:cNvPicPr>
            <a:picLocks noChangeAspect="1"/>
          </p:cNvPicPr>
          <p:nvPr/>
        </p:nvPicPr>
        <p:blipFill>
          <a:blip r:embed="rId5"/>
          <a:stretch>
            <a:fillRect/>
          </a:stretch>
        </p:blipFill>
        <p:spPr>
          <a:xfrm>
            <a:off x="8857267" y="1712127"/>
            <a:ext cx="2309060" cy="2027096"/>
          </a:xfrm>
          <a:prstGeom prst="rect">
            <a:avLst/>
          </a:prstGeom>
        </p:spPr>
      </p:pic>
      <p:pic>
        <p:nvPicPr>
          <p:cNvPr id="4" name="Imagen 3">
            <a:extLst>
              <a:ext uri="{FF2B5EF4-FFF2-40B4-BE49-F238E27FC236}">
                <a16:creationId xmlns:a16="http://schemas.microsoft.com/office/drawing/2014/main" id="{ECF2FD38-833A-B068-A8E0-A8CB4A0D5343}"/>
              </a:ext>
            </a:extLst>
          </p:cNvPr>
          <p:cNvPicPr>
            <a:picLocks noChangeAspect="1"/>
          </p:cNvPicPr>
          <p:nvPr/>
        </p:nvPicPr>
        <p:blipFill>
          <a:blip r:embed="rId6"/>
          <a:stretch>
            <a:fillRect/>
          </a:stretch>
        </p:blipFill>
        <p:spPr>
          <a:xfrm>
            <a:off x="4945280" y="3894230"/>
            <a:ext cx="2293819" cy="2598645"/>
          </a:xfrm>
          <a:prstGeom prst="rect">
            <a:avLst/>
          </a:prstGeom>
        </p:spPr>
      </p:pic>
      <p:pic>
        <p:nvPicPr>
          <p:cNvPr id="6" name="Imagen 5">
            <a:extLst>
              <a:ext uri="{FF2B5EF4-FFF2-40B4-BE49-F238E27FC236}">
                <a16:creationId xmlns:a16="http://schemas.microsoft.com/office/drawing/2014/main" id="{DCECF3BA-82C1-61A4-95E5-D344DDFCE324}"/>
              </a:ext>
            </a:extLst>
          </p:cNvPr>
          <p:cNvPicPr>
            <a:picLocks noChangeAspect="1"/>
          </p:cNvPicPr>
          <p:nvPr/>
        </p:nvPicPr>
        <p:blipFill>
          <a:blip r:embed="rId7"/>
          <a:stretch>
            <a:fillRect/>
          </a:stretch>
        </p:blipFill>
        <p:spPr>
          <a:xfrm>
            <a:off x="8857267" y="4263170"/>
            <a:ext cx="2309060" cy="2225233"/>
          </a:xfrm>
          <a:prstGeom prst="rect">
            <a:avLst/>
          </a:prstGeom>
        </p:spPr>
      </p:pic>
    </p:spTree>
    <p:extLst>
      <p:ext uri="{BB962C8B-B14F-4D97-AF65-F5344CB8AC3E}">
        <p14:creationId xmlns:p14="http://schemas.microsoft.com/office/powerpoint/2010/main" val="3428771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Medidas Calculadas</a:t>
            </a:r>
            <a:endParaRPr lang="es-CL" b="1" dirty="0">
              <a:solidFill>
                <a:srgbClr val="374151"/>
              </a:solidFill>
              <a:latin typeface="Söhne"/>
            </a:endParaRPr>
          </a:p>
        </p:txBody>
      </p:sp>
      <p:sp>
        <p:nvSpPr>
          <p:cNvPr id="4" name="Marcador de contenido 3">
            <a:extLst>
              <a:ext uri="{FF2B5EF4-FFF2-40B4-BE49-F238E27FC236}">
                <a16:creationId xmlns:a16="http://schemas.microsoft.com/office/drawing/2014/main" id="{A7EEB5DF-6C2C-0F31-FFFE-1F9D4BB60949}"/>
              </a:ext>
            </a:extLst>
          </p:cNvPr>
          <p:cNvSpPr>
            <a:spLocks noGrp="1"/>
          </p:cNvSpPr>
          <p:nvPr>
            <p:ph idx="1"/>
          </p:nvPr>
        </p:nvSpPr>
        <p:spPr/>
        <p:txBody>
          <a:bodyPr>
            <a:normAutofit fontScale="77500" lnSpcReduction="20000"/>
          </a:bodyPr>
          <a:lstStyle/>
          <a:p>
            <a:r>
              <a:rPr lang="en-US" b="0" dirty="0" err="1">
                <a:solidFill>
                  <a:srgbClr val="000000"/>
                </a:solidFill>
                <a:effectLst/>
                <a:latin typeface="Consolas" panose="020B0609020204030204" pitchFamily="49" charset="0"/>
              </a:rPr>
              <a:t>Conteo</a:t>
            </a:r>
            <a:r>
              <a:rPr lang="en-US" b="0" dirty="0">
                <a:solidFill>
                  <a:srgbClr val="000000"/>
                </a:solidFill>
                <a:effectLst/>
                <a:latin typeface="Consolas" panose="020B0609020204030204" pitchFamily="49" charset="0"/>
              </a:rPr>
              <a:t> de </a:t>
            </a:r>
            <a:r>
              <a:rPr lang="en-US" b="0" dirty="0" err="1">
                <a:solidFill>
                  <a:srgbClr val="000000"/>
                </a:solidFill>
                <a:effectLst/>
                <a:latin typeface="Consolas" panose="020B0609020204030204" pitchFamily="49" charset="0"/>
              </a:rPr>
              <a:t>compras</a:t>
            </a:r>
            <a:r>
              <a:rPr lang="en-US" b="0" dirty="0">
                <a:solidFill>
                  <a:srgbClr val="000000"/>
                </a:solidFill>
                <a:effectLst/>
                <a:latin typeface="Consolas" panose="020B0609020204030204" pitchFamily="49" charset="0"/>
              </a:rPr>
              <a:t> = </a:t>
            </a:r>
            <a:r>
              <a:rPr lang="en-US" b="0" dirty="0">
                <a:solidFill>
                  <a:srgbClr val="3165BB"/>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Customer_shopping_data</a:t>
            </a:r>
            <a:r>
              <a:rPr lang="en-US" b="0" dirty="0">
                <a:solidFill>
                  <a:srgbClr val="001080"/>
                </a:solidFill>
                <a:effectLst/>
                <a:latin typeface="Consolas" panose="020B0609020204030204" pitchFamily="49" charset="0"/>
              </a:rPr>
              <a:t>[category]</a:t>
            </a:r>
            <a:r>
              <a:rPr lang="en-US"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Conteo distinto = </a:t>
            </a:r>
            <a:r>
              <a:rPr lang="es-CL" b="0" dirty="0">
                <a:solidFill>
                  <a:srgbClr val="3165BB"/>
                </a:solidFill>
                <a:effectLst/>
                <a:latin typeface="Consolas" panose="020B0609020204030204" pitchFamily="49" charset="0"/>
              </a:rPr>
              <a:t>DISTINCTCOUNT</a:t>
            </a:r>
            <a:r>
              <a:rPr lang="es-CL" b="0" dirty="0">
                <a:solidFill>
                  <a:srgbClr val="000000"/>
                </a:solidFill>
                <a:effectLst/>
                <a:latin typeface="Consolas" panose="020B0609020204030204" pitchFamily="49" charset="0"/>
              </a:rPr>
              <a:t>(</a:t>
            </a:r>
            <a:r>
              <a:rPr lang="es-CL" b="0" dirty="0" err="1">
                <a:solidFill>
                  <a:srgbClr val="001080"/>
                </a:solidFill>
                <a:effectLst/>
                <a:latin typeface="Consolas" panose="020B0609020204030204" pitchFamily="49" charset="0"/>
              </a:rPr>
              <a:t>Customer_shopping_data</a:t>
            </a:r>
            <a:r>
              <a:rPr lang="es-CL" b="0" dirty="0">
                <a:solidFill>
                  <a:srgbClr val="001080"/>
                </a:solidFill>
                <a:effectLst/>
                <a:latin typeface="Consolas" panose="020B0609020204030204" pitchFamily="49" charset="0"/>
              </a:rPr>
              <a:t>[</a:t>
            </a:r>
            <a:r>
              <a:rPr lang="es-CL" b="0" dirty="0" err="1">
                <a:solidFill>
                  <a:srgbClr val="001080"/>
                </a:solidFill>
                <a:effectLst/>
                <a:latin typeface="Consolas" panose="020B0609020204030204" pitchFamily="49" charset="0"/>
              </a:rPr>
              <a:t>category</a:t>
            </a:r>
            <a:r>
              <a:rPr lang="es-CL" b="0" dirty="0">
                <a:solidFill>
                  <a:srgbClr val="001080"/>
                </a:solidFill>
                <a:effectLst/>
                <a:latin typeface="Consolas" panose="020B0609020204030204" pitchFamily="49" charset="0"/>
              </a:rPr>
              <a:t>]</a:t>
            </a:r>
            <a:r>
              <a:rPr lang="es-CL"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Mas </a:t>
            </a:r>
            <a:r>
              <a:rPr lang="en-US" b="0" dirty="0" err="1">
                <a:solidFill>
                  <a:srgbClr val="000000"/>
                </a:solidFill>
                <a:effectLst/>
                <a:latin typeface="Consolas" panose="020B0609020204030204" pitchFamily="49" charset="0"/>
              </a:rPr>
              <a:t>vendido</a:t>
            </a:r>
            <a:r>
              <a:rPr lang="en-US" b="0" dirty="0">
                <a:solidFill>
                  <a:srgbClr val="000000"/>
                </a:solidFill>
                <a:effectLst/>
                <a:latin typeface="Consolas" panose="020B0609020204030204" pitchFamily="49" charset="0"/>
              </a:rPr>
              <a:t> = </a:t>
            </a:r>
            <a:r>
              <a:rPr lang="en-US" b="0" dirty="0">
                <a:solidFill>
                  <a:srgbClr val="3165BB"/>
                </a:solidFill>
                <a:effectLst/>
                <a:latin typeface="Consolas" panose="020B0609020204030204" pitchFamily="49" charset="0"/>
              </a:rPr>
              <a:t>COALESCE</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SUM</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Customer_shopping_data</a:t>
            </a:r>
            <a:r>
              <a:rPr lang="en-US" b="0" dirty="0">
                <a:solidFill>
                  <a:srgbClr val="001080"/>
                </a:solidFill>
                <a:effectLst/>
                <a:latin typeface="Consolas" panose="020B0609020204030204" pitchFamily="49" charset="0"/>
              </a:rPr>
              <a:t>[price]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Category3[category]</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"Clothing"</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err="1">
                <a:solidFill>
                  <a:srgbClr val="000000"/>
                </a:solidFill>
                <a:effectLst/>
                <a:latin typeface="Consolas" panose="020B0609020204030204" pitchFamily="49" charset="0"/>
              </a:rPr>
              <a:t>Menos</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vendido</a:t>
            </a:r>
            <a:r>
              <a:rPr lang="en-US" b="0" dirty="0">
                <a:solidFill>
                  <a:srgbClr val="000000"/>
                </a:solidFill>
                <a:effectLst/>
                <a:latin typeface="Consolas" panose="020B0609020204030204" pitchFamily="49" charset="0"/>
              </a:rPr>
              <a:t> = </a:t>
            </a:r>
            <a:r>
              <a:rPr lang="en-US" b="0" dirty="0">
                <a:solidFill>
                  <a:srgbClr val="3165BB"/>
                </a:solidFill>
                <a:effectLst/>
                <a:latin typeface="Consolas" panose="020B0609020204030204" pitchFamily="49" charset="0"/>
              </a:rPr>
              <a:t>COALESCE</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CALCULATE</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SUM</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Customer_shopping_data</a:t>
            </a:r>
            <a:r>
              <a:rPr lang="en-US" b="0" dirty="0">
                <a:solidFill>
                  <a:srgbClr val="001080"/>
                </a:solidFill>
                <a:effectLst/>
                <a:latin typeface="Consolas" panose="020B0609020204030204" pitchFamily="49" charset="0"/>
              </a:rPr>
              <a:t>[price]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Category3[category]</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"Technology"</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Sales </a:t>
            </a:r>
            <a:r>
              <a:rPr lang="es-CL" b="0" dirty="0" err="1">
                <a:solidFill>
                  <a:srgbClr val="000000"/>
                </a:solidFill>
                <a:effectLst/>
                <a:latin typeface="Consolas" panose="020B0609020204030204" pitchFamily="49" charset="0"/>
              </a:rPr>
              <a:t>YoY</a:t>
            </a:r>
            <a:r>
              <a:rPr lang="es-CL" b="0" dirty="0">
                <a:solidFill>
                  <a:srgbClr val="000000"/>
                </a:solidFill>
                <a:effectLst/>
                <a:latin typeface="Consolas" panose="020B0609020204030204" pitchFamily="49" charset="0"/>
              </a:rPr>
              <a:t> </a:t>
            </a:r>
            <a:r>
              <a:rPr lang="es-CL" b="0" dirty="0" err="1">
                <a:solidFill>
                  <a:srgbClr val="000000"/>
                </a:solidFill>
                <a:effectLst/>
                <a:latin typeface="Consolas" panose="020B0609020204030204" pitchFamily="49" charset="0"/>
              </a:rPr>
              <a:t>Growht</a:t>
            </a:r>
            <a:r>
              <a:rPr lang="es-CL" b="0" dirty="0">
                <a:solidFill>
                  <a:srgbClr val="000000"/>
                </a:solidFill>
                <a:effectLst/>
                <a:latin typeface="Consolas" panose="020B0609020204030204" pitchFamily="49" charset="0"/>
              </a:rPr>
              <a:t> % con variable = </a:t>
            </a:r>
          </a:p>
          <a:p>
            <a:pPr marL="0" indent="0">
              <a:buNone/>
            </a:pPr>
            <a:r>
              <a:rPr lang="es-CL" b="0" dirty="0">
                <a:solidFill>
                  <a:srgbClr val="0000FF"/>
                </a:solidFill>
                <a:effectLst/>
                <a:latin typeface="Consolas" panose="020B0609020204030204" pitchFamily="49" charset="0"/>
              </a:rPr>
              <a:t>	VAR </a:t>
            </a:r>
            <a:r>
              <a:rPr lang="es-CL" b="0" dirty="0" err="1">
                <a:solidFill>
                  <a:srgbClr val="000000"/>
                </a:solidFill>
                <a:effectLst/>
                <a:latin typeface="Consolas" panose="020B0609020204030204" pitchFamily="49" charset="0"/>
              </a:rPr>
              <a:t>S</a:t>
            </a:r>
            <a:r>
              <a:rPr lang="es-CL" b="0" dirty="0" err="1">
                <a:solidFill>
                  <a:srgbClr val="008080"/>
                </a:solidFill>
                <a:effectLst/>
                <a:latin typeface="Consolas" panose="020B0609020204030204" pitchFamily="49" charset="0"/>
              </a:rPr>
              <a:t>alesPriorYear</a:t>
            </a:r>
            <a:r>
              <a:rPr lang="es-CL" b="0" dirty="0">
                <a:solidFill>
                  <a:srgbClr val="008080"/>
                </a:solidFill>
                <a:effectLst/>
                <a:latin typeface="Consolas" panose="020B0609020204030204" pitchFamily="49" charset="0"/>
              </a:rPr>
              <a:t> </a:t>
            </a:r>
            <a:r>
              <a:rPr lang="es-CL" b="0" dirty="0">
                <a:solidFill>
                  <a:srgbClr val="000000"/>
                </a:solidFill>
                <a:effectLst/>
                <a:latin typeface="Consolas" panose="020B0609020204030204" pitchFamily="49" charset="0"/>
              </a:rPr>
              <a:t>= </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68349C"/>
                </a:solidFill>
                <a:effectLst/>
                <a:latin typeface="Consolas" panose="020B0609020204030204" pitchFamily="49" charset="0"/>
              </a:rPr>
              <a:t>Suma de 	ventas],</a:t>
            </a:r>
            <a:r>
              <a:rPr lang="es-CL" b="0" dirty="0">
                <a:solidFill>
                  <a:srgbClr val="3165BB"/>
                </a:solidFill>
                <a:effectLst/>
                <a:latin typeface="Consolas" panose="020B0609020204030204" pitchFamily="49" charset="0"/>
              </a:rPr>
              <a:t>PARALLELPERIOD(</a:t>
            </a:r>
            <a:r>
              <a:rPr lang="es-CL" b="0" dirty="0">
                <a:solidFill>
                  <a:srgbClr val="000000"/>
                </a:solidFill>
                <a:effectLst/>
                <a:latin typeface="Consolas" panose="020B0609020204030204" pitchFamily="49" charset="0"/>
              </a:rPr>
              <a:t>'</a:t>
            </a:r>
            <a:r>
              <a:rPr lang="es-CL" b="0" dirty="0">
                <a:solidFill>
                  <a:srgbClr val="001080"/>
                </a:solidFill>
                <a:effectLst/>
                <a:latin typeface="Consolas" panose="020B0609020204030204" pitchFamily="49" charset="0"/>
              </a:rPr>
              <a:t>Tabla calendario'[</a:t>
            </a:r>
            <a:r>
              <a:rPr lang="es-CL" b="0" dirty="0" err="1">
                <a:solidFill>
                  <a:srgbClr val="001080"/>
                </a:solidFill>
                <a:effectLst/>
                <a:latin typeface="Consolas" panose="020B0609020204030204" pitchFamily="49" charset="0"/>
              </a:rPr>
              <a:t>invoice_date</a:t>
            </a:r>
            <a:r>
              <a:rPr lang="es-CL" b="0" dirty="0">
                <a:solidFill>
                  <a:srgbClr val="001080"/>
                </a:solidFill>
                <a:effectLst/>
                <a:latin typeface="Consolas" panose="020B0609020204030204" pitchFamily="49" charset="0"/>
              </a:rPr>
              <a:t>],</a:t>
            </a:r>
            <a:r>
              <a:rPr lang="es-CL" b="0" dirty="0">
                <a:solidFill>
                  <a:srgbClr val="000000"/>
                </a:solidFill>
                <a:effectLst/>
                <a:latin typeface="Consolas" panose="020B0609020204030204" pitchFamily="49" charset="0"/>
              </a:rPr>
              <a:t>-	</a:t>
            </a:r>
            <a:r>
              <a:rPr lang="es-CL" b="0" dirty="0">
                <a:solidFill>
                  <a:srgbClr val="098658"/>
                </a:solidFill>
                <a:effectLst/>
                <a:latin typeface="Consolas" panose="020B0609020204030204" pitchFamily="49" charset="0"/>
              </a:rPr>
              <a:t>12,</a:t>
            </a:r>
            <a:r>
              <a:rPr lang="es-CL" b="0" dirty="0">
                <a:solidFill>
                  <a:srgbClr val="000000"/>
                </a:solidFill>
                <a:effectLst/>
                <a:latin typeface="Consolas" panose="020B0609020204030204" pitchFamily="49" charset="0"/>
              </a:rPr>
              <a:t>M</a:t>
            </a:r>
            <a:r>
              <a:rPr lang="es-CL" b="0" dirty="0">
                <a:solidFill>
                  <a:srgbClr val="3165BB"/>
                </a:solidFill>
                <a:effectLst/>
                <a:latin typeface="Consolas" panose="020B0609020204030204" pitchFamily="49" charset="0"/>
              </a:rPr>
              <a:t>ONTH)</a:t>
            </a:r>
            <a:r>
              <a:rPr lang="es-CL" b="0" dirty="0">
                <a:solidFill>
                  <a:srgbClr val="000000"/>
                </a:solidFill>
                <a:effectLst/>
                <a:latin typeface="Consolas" panose="020B0609020204030204" pitchFamily="49" charset="0"/>
              </a:rPr>
              <a:t>)</a:t>
            </a:r>
          </a:p>
          <a:p>
            <a:pPr marL="0" indent="0">
              <a:buNone/>
            </a:pPr>
            <a:r>
              <a:rPr lang="es-CL" b="0" dirty="0">
                <a:solidFill>
                  <a:srgbClr val="0000FF"/>
                </a:solidFill>
                <a:effectLst/>
                <a:latin typeface="Consolas" panose="020B0609020204030204" pitchFamily="49" charset="0"/>
              </a:rPr>
              <a:t>	RETURN</a:t>
            </a:r>
            <a:endParaRPr lang="es-CL" b="0" dirty="0">
              <a:solidFill>
                <a:srgbClr val="000000"/>
              </a:solidFill>
              <a:effectLst/>
              <a:latin typeface="Consolas" panose="020B0609020204030204" pitchFamily="49" charset="0"/>
            </a:endParaRPr>
          </a:p>
          <a:p>
            <a:pPr marL="0" indent="0">
              <a:buNone/>
            </a:pPr>
            <a:r>
              <a:rPr lang="es-CL" b="0" dirty="0">
                <a:solidFill>
                  <a:srgbClr val="3165BB"/>
                </a:solidFill>
                <a:effectLst/>
                <a:latin typeface="Consolas" panose="020B0609020204030204" pitchFamily="49" charset="0"/>
              </a:rPr>
              <a:t>	DIVIDE(([</a:t>
            </a:r>
            <a:r>
              <a:rPr lang="es-CL" b="0" dirty="0">
                <a:solidFill>
                  <a:srgbClr val="000000"/>
                </a:solidFill>
                <a:effectLst/>
                <a:latin typeface="Consolas" panose="020B0609020204030204" pitchFamily="49" charset="0"/>
              </a:rPr>
              <a:t>Su</a:t>
            </a:r>
            <a:r>
              <a:rPr lang="es-CL" b="0" dirty="0">
                <a:solidFill>
                  <a:srgbClr val="68349C"/>
                </a:solidFill>
                <a:effectLst/>
                <a:latin typeface="Consolas" panose="020B0609020204030204" pitchFamily="49" charset="0"/>
              </a:rPr>
              <a:t>ma de ventas]-</a:t>
            </a:r>
            <a:r>
              <a:rPr lang="es-CL" b="0" dirty="0" err="1">
                <a:solidFill>
                  <a:srgbClr val="68349C"/>
                </a:solidFill>
                <a:effectLst/>
                <a:latin typeface="Consolas" panose="020B0609020204030204" pitchFamily="49" charset="0"/>
              </a:rPr>
              <a:t>Sa</a:t>
            </a:r>
            <a:r>
              <a:rPr lang="es-CL" b="0" dirty="0" err="1">
                <a:solidFill>
                  <a:srgbClr val="000000"/>
                </a:solidFill>
                <a:effectLst/>
                <a:latin typeface="Consolas" panose="020B0609020204030204" pitchFamily="49" charset="0"/>
              </a:rPr>
              <a:t>l</a:t>
            </a:r>
            <a:r>
              <a:rPr lang="es-CL" b="0" dirty="0" err="1">
                <a:solidFill>
                  <a:srgbClr val="008080"/>
                </a:solidFill>
                <a:effectLst/>
                <a:latin typeface="Consolas" panose="020B0609020204030204" pitchFamily="49" charset="0"/>
              </a:rPr>
              <a:t>esPriorYear</a:t>
            </a:r>
            <a:r>
              <a:rPr lang="es-CL" b="0" dirty="0">
                <a:solidFill>
                  <a:srgbClr val="008080"/>
                </a:solidFill>
                <a:effectLst/>
                <a:latin typeface="Consolas" panose="020B0609020204030204" pitchFamily="49" charset="0"/>
              </a:rPr>
              <a:t>),</a:t>
            </a:r>
            <a:r>
              <a:rPr lang="es-CL" b="0" dirty="0" err="1">
                <a:solidFill>
                  <a:srgbClr val="008080"/>
                </a:solidFill>
                <a:effectLst/>
                <a:latin typeface="Consolas" panose="020B0609020204030204" pitchFamily="49" charset="0"/>
              </a:rPr>
              <a:t>S</a:t>
            </a:r>
            <a:r>
              <a:rPr lang="es-CL" b="0" dirty="0" err="1">
                <a:solidFill>
                  <a:srgbClr val="000000"/>
                </a:solidFill>
                <a:effectLst/>
                <a:latin typeface="Consolas" panose="020B0609020204030204" pitchFamily="49" charset="0"/>
              </a:rPr>
              <a:t>al</a:t>
            </a:r>
            <a:r>
              <a:rPr lang="es-CL" b="0" dirty="0" err="1">
                <a:solidFill>
                  <a:srgbClr val="008080"/>
                </a:solidFill>
                <a:effectLst/>
                <a:latin typeface="Consolas" panose="020B0609020204030204" pitchFamily="49" charset="0"/>
              </a:rPr>
              <a:t>esPriorYear</a:t>
            </a:r>
            <a:r>
              <a:rPr lang="es-CL" b="0" dirty="0">
                <a:solidFill>
                  <a:srgbClr val="008080"/>
                </a:solidFill>
                <a:effectLst/>
                <a:latin typeface="Consolas" panose="020B0609020204030204" pitchFamily="49" charset="0"/>
              </a:rPr>
              <a:t>)</a:t>
            </a:r>
            <a:endParaRPr lang="es-CL" b="0" dirty="0">
              <a:solidFill>
                <a:srgbClr val="000000"/>
              </a:solidFill>
              <a:effectLst/>
              <a:latin typeface="Consolas" panose="020B0609020204030204" pitchFamily="49" charset="0"/>
            </a:endParaRPr>
          </a:p>
          <a:p>
            <a:endParaRPr lang="es-CL" dirty="0"/>
          </a:p>
        </p:txBody>
      </p:sp>
    </p:spTree>
    <p:extLst>
      <p:ext uri="{BB962C8B-B14F-4D97-AF65-F5344CB8AC3E}">
        <p14:creationId xmlns:p14="http://schemas.microsoft.com/office/powerpoint/2010/main" val="416864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Medidas Calculadas</a:t>
            </a:r>
            <a:endParaRPr lang="es-CL" b="1" dirty="0">
              <a:solidFill>
                <a:srgbClr val="374151"/>
              </a:solidFill>
              <a:latin typeface="Söhne"/>
            </a:endParaRPr>
          </a:p>
        </p:txBody>
      </p:sp>
      <p:sp>
        <p:nvSpPr>
          <p:cNvPr id="4" name="Marcador de contenido 3">
            <a:extLst>
              <a:ext uri="{FF2B5EF4-FFF2-40B4-BE49-F238E27FC236}">
                <a16:creationId xmlns:a16="http://schemas.microsoft.com/office/drawing/2014/main" id="{A7EEB5DF-6C2C-0F31-FFFE-1F9D4BB60949}"/>
              </a:ext>
            </a:extLst>
          </p:cNvPr>
          <p:cNvSpPr>
            <a:spLocks noGrp="1"/>
          </p:cNvSpPr>
          <p:nvPr>
            <p:ph idx="1"/>
          </p:nvPr>
        </p:nvSpPr>
        <p:spPr/>
        <p:txBody>
          <a:bodyPr>
            <a:normAutofit fontScale="77500" lnSpcReduction="20000"/>
          </a:bodyPr>
          <a:lstStyle/>
          <a:p>
            <a:r>
              <a:rPr lang="es-CL" b="0" dirty="0">
                <a:solidFill>
                  <a:srgbClr val="000000"/>
                </a:solidFill>
                <a:effectLst/>
                <a:latin typeface="Consolas" panose="020B0609020204030204" pitchFamily="49" charset="0"/>
              </a:rPr>
              <a:t>Sales </a:t>
            </a:r>
            <a:r>
              <a:rPr lang="es-CL" b="0" dirty="0" err="1">
                <a:solidFill>
                  <a:srgbClr val="000000"/>
                </a:solidFill>
                <a:effectLst/>
                <a:latin typeface="Consolas" panose="020B0609020204030204" pitchFamily="49" charset="0"/>
              </a:rPr>
              <a:t>YoY</a:t>
            </a:r>
            <a:r>
              <a:rPr lang="es-CL" b="0" dirty="0">
                <a:solidFill>
                  <a:srgbClr val="000000"/>
                </a:solidFill>
                <a:effectLst/>
                <a:latin typeface="Consolas" panose="020B0609020204030204" pitchFamily="49" charset="0"/>
              </a:rPr>
              <a:t> </a:t>
            </a:r>
            <a:r>
              <a:rPr lang="es-CL" b="0" dirty="0" err="1">
                <a:solidFill>
                  <a:srgbClr val="000000"/>
                </a:solidFill>
                <a:effectLst/>
                <a:latin typeface="Consolas" panose="020B0609020204030204" pitchFamily="49" charset="0"/>
              </a:rPr>
              <a:t>Growth</a:t>
            </a:r>
            <a:r>
              <a:rPr lang="es-CL" b="0" dirty="0">
                <a:solidFill>
                  <a:srgbClr val="000000"/>
                </a:solidFill>
                <a:effectLst/>
                <a:latin typeface="Consolas" panose="020B0609020204030204" pitchFamily="49" charset="0"/>
              </a:rPr>
              <a:t> % = </a:t>
            </a:r>
            <a:r>
              <a:rPr lang="es-CL" b="0" dirty="0">
                <a:solidFill>
                  <a:srgbClr val="3165BB"/>
                </a:solidFill>
                <a:effectLst/>
                <a:latin typeface="Consolas" panose="020B0609020204030204" pitchFamily="49" charset="0"/>
              </a:rPr>
              <a:t>DIVIDE</a:t>
            </a:r>
            <a:r>
              <a:rPr lang="es-CL" b="0" dirty="0">
                <a:solidFill>
                  <a:srgbClr val="000000"/>
                </a:solidFill>
                <a:effectLst/>
                <a:latin typeface="Consolas" panose="020B0609020204030204" pitchFamily="49" charset="0"/>
              </a:rPr>
              <a:t>((</a:t>
            </a:r>
            <a:r>
              <a:rPr lang="es-CL" b="0" dirty="0">
                <a:solidFill>
                  <a:srgbClr val="68349C"/>
                </a:solidFill>
                <a:effectLst/>
                <a:latin typeface="Consolas" panose="020B0609020204030204" pitchFamily="49" charset="0"/>
              </a:rPr>
              <a:t>[Suma de ventas]</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68349C"/>
                </a:solidFill>
                <a:effectLst/>
                <a:latin typeface="Consolas" panose="020B0609020204030204" pitchFamily="49" charset="0"/>
              </a:rPr>
              <a:t>[Suma de ventas]</a:t>
            </a:r>
            <a:r>
              <a:rPr lang="es-CL" b="0" dirty="0">
                <a:solidFill>
                  <a:srgbClr val="000000"/>
                </a:solidFill>
                <a:effectLst/>
                <a:latin typeface="Consolas" panose="020B0609020204030204" pitchFamily="49" charset="0"/>
              </a:rPr>
              <a:t>, </a:t>
            </a:r>
            <a:r>
              <a:rPr lang="es-CL" b="0" dirty="0">
                <a:solidFill>
                  <a:srgbClr val="3165BB"/>
                </a:solidFill>
                <a:effectLst/>
                <a:latin typeface="Consolas" panose="020B0609020204030204" pitchFamily="49" charset="0"/>
              </a:rPr>
              <a:t>PARALLELPERIOD</a:t>
            </a:r>
            <a:r>
              <a:rPr lang="es-CL" b="0" dirty="0">
                <a:solidFill>
                  <a:srgbClr val="000000"/>
                </a:solidFill>
                <a:effectLst/>
                <a:latin typeface="Consolas" panose="020B0609020204030204" pitchFamily="49" charset="0"/>
              </a:rPr>
              <a:t>(</a:t>
            </a:r>
            <a:r>
              <a:rPr lang="es-CL" b="0" dirty="0">
                <a:solidFill>
                  <a:srgbClr val="001080"/>
                </a:solidFill>
                <a:effectLst/>
                <a:latin typeface="Consolas" panose="020B0609020204030204" pitchFamily="49" charset="0"/>
              </a:rPr>
              <a:t>'Tabla calendario'[</a:t>
            </a:r>
            <a:r>
              <a:rPr lang="es-CL" b="0" dirty="0" err="1">
                <a:solidFill>
                  <a:srgbClr val="001080"/>
                </a:solidFill>
                <a:effectLst/>
                <a:latin typeface="Consolas" panose="020B0609020204030204" pitchFamily="49" charset="0"/>
              </a:rPr>
              <a:t>invoice_date</a:t>
            </a:r>
            <a:r>
              <a:rPr lang="es-CL" b="0" dirty="0">
                <a:solidFill>
                  <a:srgbClr val="001080"/>
                </a:solidFill>
                <a:effectLst/>
                <a:latin typeface="Consolas" panose="020B0609020204030204" pitchFamily="49" charset="0"/>
              </a:rPr>
              <a:t>]</a:t>
            </a:r>
            <a:r>
              <a:rPr lang="es-CL" b="0" dirty="0">
                <a:solidFill>
                  <a:srgbClr val="000000"/>
                </a:solidFill>
                <a:effectLst/>
                <a:latin typeface="Consolas" panose="020B0609020204030204" pitchFamily="49" charset="0"/>
              </a:rPr>
              <a:t>,-</a:t>
            </a:r>
            <a:r>
              <a:rPr lang="es-CL" b="0" dirty="0">
                <a:solidFill>
                  <a:srgbClr val="098658"/>
                </a:solidFill>
                <a:effectLst/>
                <a:latin typeface="Consolas" panose="020B0609020204030204" pitchFamily="49" charset="0"/>
              </a:rPr>
              <a:t>12</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MONTH</a:t>
            </a:r>
            <a:r>
              <a:rPr lang="es-CL" b="0" dirty="0">
                <a:solidFill>
                  <a:srgbClr val="000000"/>
                </a:solidFill>
                <a:effectLst/>
                <a:latin typeface="Consolas" panose="020B0609020204030204" pitchFamily="49" charset="0"/>
              </a:rPr>
              <a:t>))), </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68349C"/>
                </a:solidFill>
                <a:effectLst/>
                <a:latin typeface="Consolas" panose="020B0609020204030204" pitchFamily="49" charset="0"/>
              </a:rPr>
              <a:t>[Suma de ventas]</a:t>
            </a:r>
            <a:r>
              <a:rPr lang="es-CL" b="0" dirty="0">
                <a:solidFill>
                  <a:srgbClr val="000000"/>
                </a:solidFill>
                <a:effectLst/>
                <a:latin typeface="Consolas" panose="020B0609020204030204" pitchFamily="49" charset="0"/>
              </a:rPr>
              <a:t>, </a:t>
            </a:r>
            <a:r>
              <a:rPr lang="es-CL" b="0" dirty="0">
                <a:solidFill>
                  <a:srgbClr val="3165BB"/>
                </a:solidFill>
                <a:effectLst/>
                <a:latin typeface="Consolas" panose="020B0609020204030204" pitchFamily="49" charset="0"/>
              </a:rPr>
              <a:t>PARALLELPERIOD</a:t>
            </a:r>
            <a:r>
              <a:rPr lang="es-CL" b="0" dirty="0">
                <a:solidFill>
                  <a:srgbClr val="000000"/>
                </a:solidFill>
                <a:effectLst/>
                <a:latin typeface="Consolas" panose="020B0609020204030204" pitchFamily="49" charset="0"/>
              </a:rPr>
              <a:t>(</a:t>
            </a:r>
            <a:r>
              <a:rPr lang="es-CL" b="0" dirty="0">
                <a:solidFill>
                  <a:srgbClr val="001080"/>
                </a:solidFill>
                <a:effectLst/>
                <a:latin typeface="Consolas" panose="020B0609020204030204" pitchFamily="49" charset="0"/>
              </a:rPr>
              <a:t>'Tabla calendario'[</a:t>
            </a:r>
            <a:r>
              <a:rPr lang="es-CL" b="0" dirty="0" err="1">
                <a:solidFill>
                  <a:srgbClr val="001080"/>
                </a:solidFill>
                <a:effectLst/>
                <a:latin typeface="Consolas" panose="020B0609020204030204" pitchFamily="49" charset="0"/>
              </a:rPr>
              <a:t>invoice_date</a:t>
            </a:r>
            <a:r>
              <a:rPr lang="es-CL" b="0" dirty="0">
                <a:solidFill>
                  <a:srgbClr val="001080"/>
                </a:solidFill>
                <a:effectLst/>
                <a:latin typeface="Consolas" panose="020B0609020204030204" pitchFamily="49" charset="0"/>
              </a:rPr>
              <a:t>]</a:t>
            </a:r>
            <a:r>
              <a:rPr lang="es-CL" b="0" dirty="0">
                <a:solidFill>
                  <a:srgbClr val="000000"/>
                </a:solidFill>
                <a:effectLst/>
                <a:latin typeface="Consolas" panose="020B0609020204030204" pitchFamily="49" charset="0"/>
              </a:rPr>
              <a:t>,-</a:t>
            </a:r>
            <a:r>
              <a:rPr lang="es-CL" b="0" dirty="0">
                <a:solidFill>
                  <a:srgbClr val="098658"/>
                </a:solidFill>
                <a:effectLst/>
                <a:latin typeface="Consolas" panose="020B0609020204030204" pitchFamily="49" charset="0"/>
              </a:rPr>
              <a:t>12</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MONTH</a:t>
            </a:r>
            <a:r>
              <a:rPr lang="es-CL"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Suma de precio venta = </a:t>
            </a:r>
            <a:r>
              <a:rPr lang="es-CL" b="0" dirty="0">
                <a:solidFill>
                  <a:srgbClr val="3165BB"/>
                </a:solidFill>
                <a:effectLst/>
                <a:latin typeface="Consolas" panose="020B0609020204030204" pitchFamily="49" charset="0"/>
              </a:rPr>
              <a:t>SUM</a:t>
            </a:r>
            <a:r>
              <a:rPr lang="es-CL" b="0" dirty="0">
                <a:solidFill>
                  <a:srgbClr val="000000"/>
                </a:solidFill>
                <a:effectLst/>
                <a:latin typeface="Consolas" panose="020B0609020204030204" pitchFamily="49" charset="0"/>
              </a:rPr>
              <a:t>(</a:t>
            </a:r>
            <a:r>
              <a:rPr lang="es-CL" b="0" dirty="0" err="1">
                <a:solidFill>
                  <a:srgbClr val="001080"/>
                </a:solidFill>
                <a:effectLst/>
                <a:latin typeface="Consolas" panose="020B0609020204030204" pitchFamily="49" charset="0"/>
              </a:rPr>
              <a:t>Customer_shopping_data</a:t>
            </a:r>
            <a:r>
              <a:rPr lang="es-CL" b="0" dirty="0">
                <a:solidFill>
                  <a:srgbClr val="001080"/>
                </a:solidFill>
                <a:effectLst/>
                <a:latin typeface="Consolas" panose="020B0609020204030204" pitchFamily="49" charset="0"/>
              </a:rPr>
              <a:t>[price]</a:t>
            </a:r>
            <a:r>
              <a:rPr lang="es-CL"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Suma de ventas = </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SUM</a:t>
            </a:r>
            <a:r>
              <a:rPr lang="es-CL" b="0" dirty="0">
                <a:solidFill>
                  <a:srgbClr val="000000"/>
                </a:solidFill>
                <a:effectLst/>
                <a:latin typeface="Consolas" panose="020B0609020204030204" pitchFamily="49" charset="0"/>
              </a:rPr>
              <a:t>(</a:t>
            </a:r>
            <a:r>
              <a:rPr lang="es-CL" b="0" dirty="0" err="1">
                <a:solidFill>
                  <a:srgbClr val="001080"/>
                </a:solidFill>
                <a:effectLst/>
                <a:latin typeface="Consolas" panose="020B0609020204030204" pitchFamily="49" charset="0"/>
              </a:rPr>
              <a:t>Customer_shopping_data</a:t>
            </a:r>
            <a:r>
              <a:rPr lang="es-CL" b="0" dirty="0">
                <a:solidFill>
                  <a:srgbClr val="001080"/>
                </a:solidFill>
                <a:effectLst/>
                <a:latin typeface="Consolas" panose="020B0609020204030204" pitchFamily="49" charset="0"/>
              </a:rPr>
              <a:t>[price]</a:t>
            </a:r>
            <a:r>
              <a:rPr lang="es-CL"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Tipo de pago mas ventas = </a:t>
            </a:r>
            <a:r>
              <a:rPr lang="es-CL" b="0" dirty="0">
                <a:solidFill>
                  <a:srgbClr val="3165BB"/>
                </a:solidFill>
                <a:effectLst/>
                <a:latin typeface="Consolas" panose="020B0609020204030204" pitchFamily="49" charset="0"/>
              </a:rPr>
              <a:t>COALESCE</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SUM</a:t>
            </a:r>
            <a:r>
              <a:rPr lang="es-CL" b="0" dirty="0">
                <a:solidFill>
                  <a:srgbClr val="000000"/>
                </a:solidFill>
                <a:effectLst/>
                <a:latin typeface="Consolas" panose="020B0609020204030204" pitchFamily="49" charset="0"/>
              </a:rPr>
              <a:t>(</a:t>
            </a:r>
            <a:r>
              <a:rPr lang="es-CL" b="0" dirty="0" err="1">
                <a:solidFill>
                  <a:srgbClr val="001080"/>
                </a:solidFill>
                <a:effectLst/>
                <a:latin typeface="Consolas" panose="020B0609020204030204" pitchFamily="49" charset="0"/>
              </a:rPr>
              <a:t>Customer_shopping_data</a:t>
            </a:r>
            <a:r>
              <a:rPr lang="es-CL" b="0" dirty="0">
                <a:solidFill>
                  <a:srgbClr val="001080"/>
                </a:solidFill>
                <a:effectLst/>
                <a:latin typeface="Consolas" panose="020B0609020204030204" pitchFamily="49" charset="0"/>
              </a:rPr>
              <a:t>[price]</a:t>
            </a:r>
            <a:r>
              <a:rPr lang="es-CL" b="0" dirty="0">
                <a:solidFill>
                  <a:srgbClr val="000000"/>
                </a:solidFill>
                <a:effectLst/>
                <a:latin typeface="Consolas" panose="020B0609020204030204" pitchFamily="49" charset="0"/>
              </a:rPr>
              <a:t>),</a:t>
            </a:r>
            <a:r>
              <a:rPr lang="es-CL" b="0" dirty="0">
                <a:solidFill>
                  <a:srgbClr val="001080"/>
                </a:solidFill>
                <a:effectLst/>
                <a:latin typeface="Consolas" panose="020B0609020204030204" pitchFamily="49" charset="0"/>
              </a:rPr>
              <a:t>Payment_method4[</a:t>
            </a:r>
            <a:r>
              <a:rPr lang="es-CL" b="0" dirty="0" err="1">
                <a:solidFill>
                  <a:srgbClr val="001080"/>
                </a:solidFill>
                <a:effectLst/>
                <a:latin typeface="Consolas" panose="020B0609020204030204" pitchFamily="49" charset="0"/>
              </a:rPr>
              <a:t>payment_id</a:t>
            </a:r>
            <a:r>
              <a:rPr lang="es-CL" b="0" dirty="0">
                <a:solidFill>
                  <a:srgbClr val="001080"/>
                </a:solidFill>
                <a:effectLst/>
                <a:latin typeface="Consolas" panose="020B0609020204030204" pitchFamily="49" charset="0"/>
              </a:rPr>
              <a:t>]</a:t>
            </a:r>
            <a:r>
              <a:rPr lang="es-CL" b="0" dirty="0">
                <a:solidFill>
                  <a:srgbClr val="000000"/>
                </a:solidFill>
                <a:effectLst/>
                <a:latin typeface="Consolas" panose="020B0609020204030204" pitchFamily="49" charset="0"/>
              </a:rPr>
              <a:t> = </a:t>
            </a:r>
            <a:r>
              <a:rPr lang="es-CL" b="0" dirty="0">
                <a:solidFill>
                  <a:srgbClr val="A31515"/>
                </a:solidFill>
                <a:effectLst/>
                <a:latin typeface="Consolas" panose="020B0609020204030204" pitchFamily="49" charset="0"/>
              </a:rPr>
              <a:t>"Efectivo"</a:t>
            </a:r>
            <a:r>
              <a:rPr lang="es-CL" b="0" dirty="0">
                <a:solidFill>
                  <a:srgbClr val="000000"/>
                </a:solidFill>
                <a:effectLst/>
                <a:latin typeface="Consolas" panose="020B0609020204030204" pitchFamily="49" charset="0"/>
              </a:rPr>
              <a:t>),</a:t>
            </a:r>
            <a:r>
              <a:rPr lang="es-CL" b="0" dirty="0">
                <a:solidFill>
                  <a:srgbClr val="098658"/>
                </a:solidFill>
                <a:effectLst/>
                <a:latin typeface="Consolas" panose="020B0609020204030204" pitchFamily="49" charset="0"/>
              </a:rPr>
              <a:t>0</a:t>
            </a:r>
            <a:r>
              <a:rPr lang="es-CL"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Ventas 2021 = </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SUM</a:t>
            </a:r>
            <a:r>
              <a:rPr lang="es-CL" b="0" dirty="0">
                <a:solidFill>
                  <a:srgbClr val="000000"/>
                </a:solidFill>
                <a:effectLst/>
                <a:latin typeface="Consolas" panose="020B0609020204030204" pitchFamily="49" charset="0"/>
              </a:rPr>
              <a:t>(</a:t>
            </a:r>
            <a:r>
              <a:rPr lang="es-CL" b="0" dirty="0" err="1">
                <a:solidFill>
                  <a:srgbClr val="001080"/>
                </a:solidFill>
                <a:effectLst/>
                <a:latin typeface="Consolas" panose="020B0609020204030204" pitchFamily="49" charset="0"/>
              </a:rPr>
              <a:t>Customer_shopping_data</a:t>
            </a:r>
            <a:r>
              <a:rPr lang="es-CL" b="0" dirty="0">
                <a:solidFill>
                  <a:srgbClr val="001080"/>
                </a:solidFill>
                <a:effectLst/>
                <a:latin typeface="Consolas" panose="020B0609020204030204" pitchFamily="49" charset="0"/>
              </a:rPr>
              <a:t>[price]</a:t>
            </a:r>
            <a:r>
              <a:rPr lang="es-CL" b="0" dirty="0">
                <a:solidFill>
                  <a:srgbClr val="000000"/>
                </a:solidFill>
                <a:effectLst/>
                <a:latin typeface="Consolas" panose="020B0609020204030204" pitchFamily="49" charset="0"/>
              </a:rPr>
              <a:t>),</a:t>
            </a:r>
            <a:r>
              <a:rPr lang="es-CL" b="0" dirty="0">
                <a:solidFill>
                  <a:srgbClr val="001080"/>
                </a:solidFill>
                <a:effectLst/>
                <a:latin typeface="Consolas" panose="020B0609020204030204" pitchFamily="49" charset="0"/>
              </a:rPr>
              <a:t>'Tabla calendario'[Año]</a:t>
            </a:r>
            <a:r>
              <a:rPr lang="es-CL" b="0" dirty="0">
                <a:solidFill>
                  <a:srgbClr val="000000"/>
                </a:solidFill>
                <a:effectLst/>
                <a:latin typeface="Consolas" panose="020B0609020204030204" pitchFamily="49" charset="0"/>
              </a:rPr>
              <a:t> = </a:t>
            </a:r>
            <a:r>
              <a:rPr lang="es-CL" b="0" dirty="0">
                <a:solidFill>
                  <a:srgbClr val="098658"/>
                </a:solidFill>
                <a:effectLst/>
                <a:latin typeface="Consolas" panose="020B0609020204030204" pitchFamily="49" charset="0"/>
              </a:rPr>
              <a:t>2021</a:t>
            </a:r>
            <a:r>
              <a:rPr lang="es-CL" b="0" dirty="0">
                <a:solidFill>
                  <a:srgbClr val="000000"/>
                </a:solidFill>
                <a:effectLst/>
                <a:latin typeface="Consolas" panose="020B0609020204030204" pitchFamily="49" charset="0"/>
              </a:rPr>
              <a:t>)</a:t>
            </a:r>
          </a:p>
          <a:p>
            <a:r>
              <a:rPr lang="es-CL" b="0" dirty="0">
                <a:solidFill>
                  <a:srgbClr val="000000"/>
                </a:solidFill>
                <a:effectLst/>
                <a:latin typeface="Consolas" panose="020B0609020204030204" pitchFamily="49" charset="0"/>
              </a:rPr>
              <a:t>Ventas 2022 = </a:t>
            </a:r>
            <a:r>
              <a:rPr lang="es-CL" b="0" dirty="0">
                <a:solidFill>
                  <a:srgbClr val="3165BB"/>
                </a:solidFill>
                <a:effectLst/>
                <a:latin typeface="Consolas" panose="020B0609020204030204" pitchFamily="49" charset="0"/>
              </a:rPr>
              <a:t>CALCULATE</a:t>
            </a:r>
            <a:r>
              <a:rPr lang="es-CL" b="0" dirty="0">
                <a:solidFill>
                  <a:srgbClr val="000000"/>
                </a:solidFill>
                <a:effectLst/>
                <a:latin typeface="Consolas" panose="020B0609020204030204" pitchFamily="49" charset="0"/>
              </a:rPr>
              <a:t>(</a:t>
            </a:r>
            <a:r>
              <a:rPr lang="es-CL" b="0" dirty="0">
                <a:solidFill>
                  <a:srgbClr val="3165BB"/>
                </a:solidFill>
                <a:effectLst/>
                <a:latin typeface="Consolas" panose="020B0609020204030204" pitchFamily="49" charset="0"/>
              </a:rPr>
              <a:t>SUM</a:t>
            </a:r>
            <a:r>
              <a:rPr lang="es-CL" b="0" dirty="0">
                <a:solidFill>
                  <a:srgbClr val="000000"/>
                </a:solidFill>
                <a:effectLst/>
                <a:latin typeface="Consolas" panose="020B0609020204030204" pitchFamily="49" charset="0"/>
              </a:rPr>
              <a:t>(</a:t>
            </a:r>
            <a:r>
              <a:rPr lang="es-CL" b="0" dirty="0" err="1">
                <a:solidFill>
                  <a:srgbClr val="001080"/>
                </a:solidFill>
                <a:effectLst/>
                <a:latin typeface="Consolas" panose="020B0609020204030204" pitchFamily="49" charset="0"/>
              </a:rPr>
              <a:t>Customer_shopping_data</a:t>
            </a:r>
            <a:r>
              <a:rPr lang="es-CL" b="0" dirty="0">
                <a:solidFill>
                  <a:srgbClr val="001080"/>
                </a:solidFill>
                <a:effectLst/>
                <a:latin typeface="Consolas" panose="020B0609020204030204" pitchFamily="49" charset="0"/>
              </a:rPr>
              <a:t>[price]</a:t>
            </a:r>
            <a:r>
              <a:rPr lang="es-CL" b="0" dirty="0">
                <a:solidFill>
                  <a:srgbClr val="000000"/>
                </a:solidFill>
                <a:effectLst/>
                <a:latin typeface="Consolas" panose="020B0609020204030204" pitchFamily="49" charset="0"/>
              </a:rPr>
              <a:t>),</a:t>
            </a:r>
            <a:r>
              <a:rPr lang="es-CL" b="0" dirty="0">
                <a:solidFill>
                  <a:srgbClr val="001080"/>
                </a:solidFill>
                <a:effectLst/>
                <a:latin typeface="Consolas" panose="020B0609020204030204" pitchFamily="49" charset="0"/>
              </a:rPr>
              <a:t>'Tabla calendario'[Año]</a:t>
            </a:r>
            <a:r>
              <a:rPr lang="es-CL" b="0" dirty="0">
                <a:solidFill>
                  <a:srgbClr val="000000"/>
                </a:solidFill>
                <a:effectLst/>
                <a:latin typeface="Consolas" panose="020B0609020204030204" pitchFamily="49" charset="0"/>
              </a:rPr>
              <a:t> = </a:t>
            </a:r>
            <a:r>
              <a:rPr lang="es-CL" b="0" dirty="0">
                <a:solidFill>
                  <a:srgbClr val="098658"/>
                </a:solidFill>
                <a:effectLst/>
                <a:latin typeface="Consolas" panose="020B0609020204030204" pitchFamily="49" charset="0"/>
              </a:rPr>
              <a:t>2022</a:t>
            </a:r>
            <a:r>
              <a:rPr lang="es-CL" b="0" dirty="0">
                <a:solidFill>
                  <a:srgbClr val="000000"/>
                </a:solidFill>
                <a:effectLst/>
                <a:latin typeface="Consolas" panose="020B0609020204030204" pitchFamily="49" charset="0"/>
              </a:rPr>
              <a:t>)</a:t>
            </a:r>
          </a:p>
          <a:p>
            <a:endParaRPr lang="es-CL" dirty="0"/>
          </a:p>
        </p:txBody>
      </p:sp>
    </p:spTree>
    <p:extLst>
      <p:ext uri="{BB962C8B-B14F-4D97-AF65-F5344CB8AC3E}">
        <p14:creationId xmlns:p14="http://schemas.microsoft.com/office/powerpoint/2010/main" val="168847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Medidas Calculadas</a:t>
            </a:r>
            <a:endParaRPr lang="es-CL" b="1" dirty="0">
              <a:solidFill>
                <a:srgbClr val="374151"/>
              </a:solidFill>
              <a:latin typeface="Söhne"/>
            </a:endParaRPr>
          </a:p>
        </p:txBody>
      </p:sp>
      <p:sp>
        <p:nvSpPr>
          <p:cNvPr id="4" name="Marcador de contenido 3">
            <a:extLst>
              <a:ext uri="{FF2B5EF4-FFF2-40B4-BE49-F238E27FC236}">
                <a16:creationId xmlns:a16="http://schemas.microsoft.com/office/drawing/2014/main" id="{A7EEB5DF-6C2C-0F31-FFFE-1F9D4BB60949}"/>
              </a:ext>
            </a:extLst>
          </p:cNvPr>
          <p:cNvSpPr>
            <a:spLocks noGrp="1"/>
          </p:cNvSpPr>
          <p:nvPr>
            <p:ph idx="1"/>
          </p:nvPr>
        </p:nvSpPr>
        <p:spPr/>
        <p:txBody>
          <a:bodyPr>
            <a:normAutofit fontScale="47500" lnSpcReduction="20000"/>
          </a:bodyPr>
          <a:lstStyle/>
          <a:p>
            <a:r>
              <a:rPr lang="es-CL" sz="2900" b="0" dirty="0">
                <a:solidFill>
                  <a:srgbClr val="000000"/>
                </a:solidFill>
                <a:effectLst/>
                <a:latin typeface="Consolas" panose="020B0609020204030204" pitchFamily="49" charset="0"/>
              </a:rPr>
              <a:t>Ventas 2023 = </a:t>
            </a:r>
            <a:r>
              <a:rPr lang="es-CL" sz="2900" b="0" dirty="0">
                <a:solidFill>
                  <a:srgbClr val="3165BB"/>
                </a:solidFill>
                <a:effectLst/>
                <a:latin typeface="Consolas" panose="020B0609020204030204" pitchFamily="49" charset="0"/>
              </a:rPr>
              <a:t>CALCULATE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SUM</a:t>
            </a:r>
            <a:r>
              <a:rPr lang="es-CL" sz="2900" b="0" dirty="0">
                <a:solidFill>
                  <a:srgbClr val="000000"/>
                </a:solidFill>
                <a:effectLst/>
                <a:latin typeface="Consolas" panose="020B0609020204030204" pitchFamily="49" charset="0"/>
              </a:rPr>
              <a:t>(</a:t>
            </a:r>
            <a:r>
              <a:rPr lang="es-CL" sz="2900" b="0" dirty="0" err="1">
                <a:solidFill>
                  <a:srgbClr val="001080"/>
                </a:solidFill>
                <a:effectLst/>
                <a:latin typeface="Consolas" panose="020B0609020204030204" pitchFamily="49" charset="0"/>
              </a:rPr>
              <a:t>Customer_shopping_data</a:t>
            </a:r>
            <a:r>
              <a:rPr lang="es-CL" sz="2900" b="0" dirty="0">
                <a:solidFill>
                  <a:srgbClr val="001080"/>
                </a:solidFill>
                <a:effectLst/>
                <a:latin typeface="Consolas" panose="020B0609020204030204" pitchFamily="49" charset="0"/>
              </a:rPr>
              <a:t>[price]</a:t>
            </a:r>
            <a:r>
              <a:rPr lang="es-CL" sz="2900" b="0" dirty="0">
                <a:solidFill>
                  <a:srgbClr val="000000"/>
                </a:solidFill>
                <a:effectLst/>
                <a:latin typeface="Consolas" panose="020B0609020204030204" pitchFamily="49" charset="0"/>
              </a:rPr>
              <a:t>),</a:t>
            </a:r>
            <a:r>
              <a:rPr lang="es-CL" sz="2900" b="0" dirty="0">
                <a:solidFill>
                  <a:srgbClr val="001080"/>
                </a:solidFill>
                <a:effectLst/>
                <a:latin typeface="Consolas" panose="020B0609020204030204" pitchFamily="49" charset="0"/>
              </a:rPr>
              <a:t>'Tabla calendario'[Año]</a:t>
            </a:r>
            <a:r>
              <a:rPr lang="es-CL" sz="2900" b="0" dirty="0">
                <a:solidFill>
                  <a:srgbClr val="000000"/>
                </a:solidFill>
                <a:effectLst/>
                <a:latin typeface="Consolas" panose="020B0609020204030204" pitchFamily="49" charset="0"/>
              </a:rPr>
              <a:t> = </a:t>
            </a:r>
            <a:r>
              <a:rPr lang="es-CL" sz="2900" b="0" dirty="0">
                <a:solidFill>
                  <a:srgbClr val="098658"/>
                </a:solidFill>
                <a:effectLst/>
                <a:latin typeface="Consolas" panose="020B0609020204030204" pitchFamily="49" charset="0"/>
              </a:rPr>
              <a:t>2023</a:t>
            </a:r>
            <a:r>
              <a:rPr lang="es-CL" sz="2900" b="0" dirty="0">
                <a:solidFill>
                  <a:srgbClr val="000000"/>
                </a:solidFill>
                <a:effectLst/>
                <a:latin typeface="Consolas" panose="020B0609020204030204" pitchFamily="49" charset="0"/>
              </a:rPr>
              <a:t>)</a:t>
            </a:r>
          </a:p>
          <a:p>
            <a:r>
              <a:rPr lang="es-CL" sz="2900" b="0" dirty="0">
                <a:solidFill>
                  <a:srgbClr val="000000"/>
                </a:solidFill>
                <a:effectLst/>
                <a:latin typeface="Consolas" panose="020B0609020204030204" pitchFamily="49" charset="0"/>
              </a:rPr>
              <a:t>Ventas con descuentos medidas = </a:t>
            </a:r>
            <a:r>
              <a:rPr lang="es-CL" sz="2900" b="0" dirty="0">
                <a:solidFill>
                  <a:srgbClr val="3165BB"/>
                </a:solidFill>
                <a:effectLst/>
                <a:latin typeface="Consolas" panose="020B0609020204030204" pitchFamily="49" charset="0"/>
              </a:rPr>
              <a:t>SUM</a:t>
            </a:r>
            <a:r>
              <a:rPr lang="es-CL" sz="2900" b="0" dirty="0">
                <a:solidFill>
                  <a:srgbClr val="000000"/>
                </a:solidFill>
                <a:effectLst/>
                <a:latin typeface="Consolas" panose="020B0609020204030204" pitchFamily="49" charset="0"/>
              </a:rPr>
              <a:t>(</a:t>
            </a:r>
            <a:r>
              <a:rPr lang="es-CL" sz="2900" b="0" dirty="0" err="1">
                <a:solidFill>
                  <a:srgbClr val="001080"/>
                </a:solidFill>
                <a:effectLst/>
                <a:latin typeface="Consolas" panose="020B0609020204030204" pitchFamily="49" charset="0"/>
              </a:rPr>
              <a:t>Customer_shopping_data</a:t>
            </a:r>
            <a:r>
              <a:rPr lang="es-CL" sz="2900" b="0" dirty="0">
                <a:solidFill>
                  <a:srgbClr val="001080"/>
                </a:solidFill>
                <a:effectLst/>
                <a:latin typeface="Consolas" panose="020B0609020204030204" pitchFamily="49" charset="0"/>
              </a:rPr>
              <a:t>[price]</a:t>
            </a:r>
            <a:r>
              <a:rPr lang="es-CL" sz="2900" b="0" dirty="0">
                <a:solidFill>
                  <a:srgbClr val="000000"/>
                </a:solidFill>
                <a:effectLst/>
                <a:latin typeface="Consolas" panose="020B0609020204030204" pitchFamily="49" charset="0"/>
              </a:rPr>
              <a:t>) - </a:t>
            </a:r>
            <a:r>
              <a:rPr lang="es-CL" sz="2900" b="0" dirty="0">
                <a:solidFill>
                  <a:srgbClr val="3165BB"/>
                </a:solidFill>
                <a:effectLst/>
                <a:latin typeface="Consolas" panose="020B0609020204030204" pitchFamily="49" charset="0"/>
              </a:rPr>
              <a:t>SUM</a:t>
            </a:r>
            <a:r>
              <a:rPr lang="es-CL" sz="2900" b="0" dirty="0">
                <a:solidFill>
                  <a:srgbClr val="000000"/>
                </a:solidFill>
                <a:effectLst/>
                <a:latin typeface="Consolas" panose="020B0609020204030204" pitchFamily="49" charset="0"/>
              </a:rPr>
              <a:t>(</a:t>
            </a:r>
            <a:r>
              <a:rPr lang="es-CL" sz="2900" b="0" dirty="0" err="1">
                <a:solidFill>
                  <a:srgbClr val="001080"/>
                </a:solidFill>
                <a:effectLst/>
                <a:latin typeface="Consolas" panose="020B0609020204030204" pitchFamily="49" charset="0"/>
              </a:rPr>
              <a:t>Customer_shopping_data</a:t>
            </a:r>
            <a:r>
              <a:rPr lang="es-CL" sz="2900" b="0" dirty="0">
                <a:solidFill>
                  <a:srgbClr val="001080"/>
                </a:solidFill>
                <a:effectLst/>
                <a:latin typeface="Consolas" panose="020B0609020204030204" pitchFamily="49" charset="0"/>
              </a:rPr>
              <a:t>[price]</a:t>
            </a:r>
            <a:r>
              <a:rPr lang="es-CL" sz="2900" b="0" dirty="0">
                <a:solidFill>
                  <a:srgbClr val="000000"/>
                </a:solidFill>
                <a:effectLst/>
                <a:latin typeface="Consolas" panose="020B0609020204030204" pitchFamily="49" charset="0"/>
              </a:rPr>
              <a:t>) * </a:t>
            </a:r>
            <a:r>
              <a:rPr lang="es-CL" sz="2900" b="0" dirty="0">
                <a:solidFill>
                  <a:srgbClr val="68349C"/>
                </a:solidFill>
                <a:effectLst/>
                <a:latin typeface="Consolas" panose="020B0609020204030204" pitchFamily="49" charset="0"/>
              </a:rPr>
              <a:t>[Valor de Descuento de ventas]</a:t>
            </a:r>
          </a:p>
          <a:p>
            <a:r>
              <a:rPr lang="es-CL" sz="2900" b="0" dirty="0">
                <a:solidFill>
                  <a:srgbClr val="000000"/>
                </a:solidFill>
                <a:effectLst/>
                <a:latin typeface="Consolas" panose="020B0609020204030204" pitchFamily="49" charset="0"/>
              </a:rPr>
              <a:t>Ventas genero Femenino = </a:t>
            </a:r>
            <a:r>
              <a:rPr lang="es-CL" sz="2900" b="0" dirty="0">
                <a:solidFill>
                  <a:srgbClr val="3165BB"/>
                </a:solidFill>
                <a:effectLst/>
                <a:latin typeface="Consolas" panose="020B0609020204030204" pitchFamily="49" charset="0"/>
              </a:rPr>
              <a:t>COALESCE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CALCULATE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SUM</a:t>
            </a:r>
            <a:r>
              <a:rPr lang="es-CL" sz="2900" b="0" dirty="0">
                <a:solidFill>
                  <a:srgbClr val="000000"/>
                </a:solidFill>
                <a:effectLst/>
                <a:latin typeface="Consolas" panose="020B0609020204030204" pitchFamily="49" charset="0"/>
              </a:rPr>
              <a:t>(</a:t>
            </a:r>
            <a:r>
              <a:rPr lang="es-CL" sz="2900" b="0" dirty="0" err="1">
                <a:solidFill>
                  <a:srgbClr val="001080"/>
                </a:solidFill>
                <a:effectLst/>
                <a:latin typeface="Consolas" panose="020B0609020204030204" pitchFamily="49" charset="0"/>
              </a:rPr>
              <a:t>Customer_shopping_data</a:t>
            </a:r>
            <a:r>
              <a:rPr lang="es-CL" sz="2900" b="0" dirty="0">
                <a:solidFill>
                  <a:srgbClr val="001080"/>
                </a:solidFill>
                <a:effectLst/>
                <a:latin typeface="Consolas" panose="020B0609020204030204" pitchFamily="49" charset="0"/>
              </a:rPr>
              <a:t>[price]</a:t>
            </a:r>
            <a:r>
              <a:rPr lang="es-CL" sz="2900" b="0" dirty="0">
                <a:solidFill>
                  <a:srgbClr val="000000"/>
                </a:solidFill>
                <a:effectLst/>
                <a:latin typeface="Consolas" panose="020B0609020204030204" pitchFamily="49" charset="0"/>
              </a:rPr>
              <a:t>),</a:t>
            </a:r>
            <a:r>
              <a:rPr lang="es-CL" sz="2900" b="0" dirty="0">
                <a:solidFill>
                  <a:srgbClr val="001080"/>
                </a:solidFill>
                <a:effectLst/>
                <a:latin typeface="Consolas" panose="020B0609020204030204" pitchFamily="49" charset="0"/>
              </a:rPr>
              <a:t>Customer2[</a:t>
            </a:r>
            <a:r>
              <a:rPr lang="es-CL" sz="2900" b="0" dirty="0" err="1">
                <a:solidFill>
                  <a:srgbClr val="001080"/>
                </a:solidFill>
                <a:effectLst/>
                <a:latin typeface="Consolas" panose="020B0609020204030204" pitchFamily="49" charset="0"/>
              </a:rPr>
              <a:t>gender</a:t>
            </a:r>
            <a:r>
              <a:rPr lang="es-CL" sz="2900" b="0" dirty="0">
                <a:solidFill>
                  <a:srgbClr val="001080"/>
                </a:solidFill>
                <a:effectLst/>
                <a:latin typeface="Consolas" panose="020B0609020204030204" pitchFamily="49" charset="0"/>
              </a:rPr>
              <a:t>]</a:t>
            </a:r>
            <a:r>
              <a:rPr lang="es-CL" sz="2900" b="0" dirty="0">
                <a:solidFill>
                  <a:srgbClr val="000000"/>
                </a:solidFill>
                <a:effectLst/>
                <a:latin typeface="Consolas" panose="020B0609020204030204" pitchFamily="49" charset="0"/>
              </a:rPr>
              <a:t> = </a:t>
            </a:r>
            <a:r>
              <a:rPr lang="es-CL" sz="2900" b="0" dirty="0">
                <a:solidFill>
                  <a:srgbClr val="A31515"/>
                </a:solidFill>
                <a:effectLst/>
                <a:latin typeface="Consolas" panose="020B0609020204030204" pitchFamily="49" charset="0"/>
              </a:rPr>
              <a:t>"</a:t>
            </a:r>
            <a:r>
              <a:rPr lang="es-CL" sz="2900" b="0" dirty="0" err="1">
                <a:solidFill>
                  <a:srgbClr val="A31515"/>
                </a:solidFill>
                <a:effectLst/>
                <a:latin typeface="Consolas" panose="020B0609020204030204" pitchFamily="49" charset="0"/>
              </a:rPr>
              <a:t>Female</a:t>
            </a:r>
            <a:r>
              <a:rPr lang="es-CL" sz="2900" b="0" dirty="0">
                <a:solidFill>
                  <a:srgbClr val="A31515"/>
                </a:solidFill>
                <a:effectLst/>
                <a:latin typeface="Consolas" panose="020B0609020204030204" pitchFamily="49" charset="0"/>
              </a:rPr>
              <a:t>"</a:t>
            </a:r>
            <a:r>
              <a:rPr lang="es-CL" sz="2900" b="0" dirty="0">
                <a:solidFill>
                  <a:srgbClr val="000000"/>
                </a:solidFill>
                <a:effectLst/>
                <a:latin typeface="Consolas" panose="020B0609020204030204" pitchFamily="49" charset="0"/>
              </a:rPr>
              <a:t>),</a:t>
            </a:r>
            <a:r>
              <a:rPr lang="es-CL" sz="2900" b="0" dirty="0">
                <a:solidFill>
                  <a:srgbClr val="098658"/>
                </a:solidFill>
                <a:effectLst/>
                <a:latin typeface="Consolas" panose="020B0609020204030204" pitchFamily="49" charset="0"/>
              </a:rPr>
              <a:t>0</a:t>
            </a:r>
            <a:r>
              <a:rPr lang="es-CL" sz="2900" b="0" dirty="0">
                <a:solidFill>
                  <a:srgbClr val="000000"/>
                </a:solidFill>
                <a:effectLst/>
                <a:latin typeface="Consolas" panose="020B0609020204030204" pitchFamily="49" charset="0"/>
              </a:rPr>
              <a:t>)</a:t>
            </a:r>
          </a:p>
          <a:p>
            <a:r>
              <a:rPr lang="en-US" sz="2900" b="0" dirty="0">
                <a:solidFill>
                  <a:srgbClr val="000000"/>
                </a:solidFill>
                <a:effectLst/>
                <a:latin typeface="Consolas" panose="020B0609020204030204" pitchFamily="49" charset="0"/>
              </a:rPr>
              <a:t>Ventas </a:t>
            </a:r>
            <a:r>
              <a:rPr lang="en-US" sz="2900" b="0" dirty="0" err="1">
                <a:solidFill>
                  <a:srgbClr val="000000"/>
                </a:solidFill>
                <a:effectLst/>
                <a:latin typeface="Consolas" panose="020B0609020204030204" pitchFamily="49" charset="0"/>
              </a:rPr>
              <a:t>Kanyon</a:t>
            </a:r>
            <a:r>
              <a:rPr lang="en-US" sz="2900" b="0" dirty="0">
                <a:solidFill>
                  <a:srgbClr val="000000"/>
                </a:solidFill>
                <a:effectLst/>
                <a:latin typeface="Consolas" panose="020B0609020204030204" pitchFamily="49" charset="0"/>
              </a:rPr>
              <a:t> = </a:t>
            </a:r>
            <a:r>
              <a:rPr lang="en-US" sz="2900" b="0" dirty="0">
                <a:solidFill>
                  <a:srgbClr val="3165BB"/>
                </a:solidFill>
                <a:effectLst/>
                <a:latin typeface="Consolas" panose="020B0609020204030204" pitchFamily="49" charset="0"/>
              </a:rPr>
              <a:t>CALCULATE</a:t>
            </a:r>
            <a:r>
              <a:rPr lang="en-US" sz="2900" b="0" dirty="0">
                <a:solidFill>
                  <a:srgbClr val="000000"/>
                </a:solidFill>
                <a:effectLst/>
                <a:latin typeface="Consolas" panose="020B0609020204030204" pitchFamily="49" charset="0"/>
              </a:rPr>
              <a:t>(</a:t>
            </a:r>
            <a:r>
              <a:rPr lang="en-US" sz="2900" b="0" dirty="0">
                <a:solidFill>
                  <a:srgbClr val="3165BB"/>
                </a:solidFill>
                <a:effectLst/>
                <a:latin typeface="Consolas" panose="020B0609020204030204" pitchFamily="49" charset="0"/>
              </a:rPr>
              <a:t>SUM</a:t>
            </a:r>
            <a:r>
              <a:rPr lang="en-US" sz="2900" b="0" dirty="0">
                <a:solidFill>
                  <a:srgbClr val="000000"/>
                </a:solidFill>
                <a:effectLst/>
                <a:latin typeface="Consolas" panose="020B0609020204030204" pitchFamily="49" charset="0"/>
              </a:rPr>
              <a:t>(</a:t>
            </a:r>
            <a:r>
              <a:rPr lang="en-US" sz="2900" b="0" dirty="0" err="1">
                <a:solidFill>
                  <a:srgbClr val="001080"/>
                </a:solidFill>
                <a:effectLst/>
                <a:latin typeface="Consolas" panose="020B0609020204030204" pitchFamily="49" charset="0"/>
              </a:rPr>
              <a:t>Customer_shopping_data</a:t>
            </a:r>
            <a:r>
              <a:rPr lang="en-US" sz="2900" b="0" dirty="0">
                <a:solidFill>
                  <a:srgbClr val="001080"/>
                </a:solidFill>
                <a:effectLst/>
                <a:latin typeface="Consolas" panose="020B0609020204030204" pitchFamily="49" charset="0"/>
              </a:rPr>
              <a:t>[price]</a:t>
            </a:r>
            <a:r>
              <a:rPr lang="en-US" sz="2900" b="0" dirty="0">
                <a:solidFill>
                  <a:srgbClr val="000000"/>
                </a:solidFill>
                <a:effectLst/>
                <a:latin typeface="Consolas" panose="020B0609020204030204" pitchFamily="49" charset="0"/>
              </a:rPr>
              <a:t>),</a:t>
            </a:r>
            <a:r>
              <a:rPr lang="en-US" sz="2900" b="0" dirty="0">
                <a:solidFill>
                  <a:srgbClr val="001080"/>
                </a:solidFill>
                <a:effectLst/>
                <a:latin typeface="Consolas" panose="020B0609020204030204" pitchFamily="49" charset="0"/>
              </a:rPr>
              <a:t>Invoice1[</a:t>
            </a:r>
            <a:r>
              <a:rPr lang="en-US" sz="2900" b="0" dirty="0" err="1">
                <a:solidFill>
                  <a:srgbClr val="001080"/>
                </a:solidFill>
                <a:effectLst/>
                <a:latin typeface="Consolas" panose="020B0609020204030204" pitchFamily="49" charset="0"/>
              </a:rPr>
              <a:t>shopping_mall</a:t>
            </a:r>
            <a:r>
              <a:rPr lang="en-US" sz="2900" b="0" dirty="0">
                <a:solidFill>
                  <a:srgbClr val="001080"/>
                </a:solidFill>
                <a:effectLst/>
                <a:latin typeface="Consolas" panose="020B0609020204030204" pitchFamily="49" charset="0"/>
              </a:rPr>
              <a:t>]</a:t>
            </a:r>
            <a:r>
              <a:rPr lang="en-US" sz="2900" b="0" dirty="0">
                <a:solidFill>
                  <a:srgbClr val="000000"/>
                </a:solidFill>
                <a:effectLst/>
                <a:latin typeface="Consolas" panose="020B0609020204030204" pitchFamily="49" charset="0"/>
              </a:rPr>
              <a:t> = </a:t>
            </a:r>
            <a:r>
              <a:rPr lang="en-US" sz="2900" b="0" dirty="0">
                <a:solidFill>
                  <a:srgbClr val="A31515"/>
                </a:solidFill>
                <a:effectLst/>
                <a:latin typeface="Consolas" panose="020B0609020204030204" pitchFamily="49" charset="0"/>
              </a:rPr>
              <a:t>"</a:t>
            </a:r>
            <a:r>
              <a:rPr lang="en-US" sz="2900" b="0" dirty="0" err="1">
                <a:solidFill>
                  <a:srgbClr val="A31515"/>
                </a:solidFill>
                <a:effectLst/>
                <a:latin typeface="Consolas" panose="020B0609020204030204" pitchFamily="49" charset="0"/>
              </a:rPr>
              <a:t>Kanyon</a:t>
            </a:r>
            <a:r>
              <a:rPr lang="en-US" sz="2900" b="0" dirty="0">
                <a:solidFill>
                  <a:srgbClr val="A31515"/>
                </a:solidFill>
                <a:effectLst/>
                <a:latin typeface="Consolas" panose="020B0609020204030204" pitchFamily="49" charset="0"/>
              </a:rPr>
              <a:t>"</a:t>
            </a:r>
            <a:r>
              <a:rPr lang="en-US" sz="2900" b="0" dirty="0">
                <a:solidFill>
                  <a:srgbClr val="000000"/>
                </a:solidFill>
                <a:effectLst/>
                <a:latin typeface="Consolas" panose="020B0609020204030204" pitchFamily="49" charset="0"/>
              </a:rPr>
              <a:t>)</a:t>
            </a:r>
          </a:p>
          <a:p>
            <a:r>
              <a:rPr lang="es-CL" sz="2900" b="0" dirty="0">
                <a:solidFill>
                  <a:srgbClr val="000000"/>
                </a:solidFill>
                <a:effectLst/>
                <a:latin typeface="Consolas" panose="020B0609020204030204" pitchFamily="49" charset="0"/>
              </a:rPr>
              <a:t>Ventas </a:t>
            </a:r>
            <a:r>
              <a:rPr lang="es-CL" sz="2900" b="0" dirty="0" err="1">
                <a:solidFill>
                  <a:srgbClr val="000000"/>
                </a:solidFill>
                <a:effectLst/>
                <a:latin typeface="Consolas" panose="020B0609020204030204" pitchFamily="49" charset="0"/>
              </a:rPr>
              <a:t>Forum</a:t>
            </a:r>
            <a:r>
              <a:rPr lang="es-CL" sz="2900" b="0" dirty="0">
                <a:solidFill>
                  <a:srgbClr val="000000"/>
                </a:solidFill>
                <a:effectLst/>
                <a:latin typeface="Consolas" panose="020B0609020204030204" pitchFamily="49" charset="0"/>
              </a:rPr>
              <a:t> </a:t>
            </a:r>
            <a:r>
              <a:rPr lang="es-CL" sz="2900" b="0" dirty="0" err="1">
                <a:solidFill>
                  <a:srgbClr val="000000"/>
                </a:solidFill>
                <a:effectLst/>
                <a:latin typeface="Consolas" panose="020B0609020204030204" pitchFamily="49" charset="0"/>
              </a:rPr>
              <a:t>Istambul</a:t>
            </a:r>
            <a:r>
              <a:rPr lang="es-CL" sz="2900" b="0" dirty="0">
                <a:solidFill>
                  <a:srgbClr val="000000"/>
                </a:solidFill>
                <a:effectLst/>
                <a:latin typeface="Consolas" panose="020B0609020204030204" pitchFamily="49" charset="0"/>
              </a:rPr>
              <a:t> = </a:t>
            </a:r>
            <a:r>
              <a:rPr lang="es-CL" sz="2900" b="0" dirty="0">
                <a:solidFill>
                  <a:srgbClr val="3165BB"/>
                </a:solidFill>
                <a:effectLst/>
                <a:latin typeface="Consolas" panose="020B0609020204030204" pitchFamily="49" charset="0"/>
              </a:rPr>
              <a:t>COALESCE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CALCULATE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SUM</a:t>
            </a:r>
            <a:r>
              <a:rPr lang="es-CL" sz="2900" b="0" dirty="0">
                <a:solidFill>
                  <a:srgbClr val="000000"/>
                </a:solidFill>
                <a:effectLst/>
                <a:latin typeface="Consolas" panose="020B0609020204030204" pitchFamily="49" charset="0"/>
              </a:rPr>
              <a:t>(</a:t>
            </a:r>
            <a:r>
              <a:rPr lang="es-CL" sz="2900" b="0" dirty="0" err="1">
                <a:solidFill>
                  <a:srgbClr val="001080"/>
                </a:solidFill>
                <a:effectLst/>
                <a:latin typeface="Consolas" panose="020B0609020204030204" pitchFamily="49" charset="0"/>
              </a:rPr>
              <a:t>Customer_shopping_data</a:t>
            </a:r>
            <a:r>
              <a:rPr lang="es-CL" sz="2900" b="0" dirty="0">
                <a:solidFill>
                  <a:srgbClr val="001080"/>
                </a:solidFill>
                <a:effectLst/>
                <a:latin typeface="Consolas" panose="020B0609020204030204" pitchFamily="49" charset="0"/>
              </a:rPr>
              <a:t>[price]</a:t>
            </a:r>
            <a:r>
              <a:rPr lang="es-CL" sz="2900" b="0" dirty="0">
                <a:solidFill>
                  <a:srgbClr val="000000"/>
                </a:solidFill>
                <a:effectLst/>
                <a:latin typeface="Consolas" panose="020B0609020204030204" pitchFamily="49" charset="0"/>
              </a:rPr>
              <a:t>),</a:t>
            </a:r>
            <a:r>
              <a:rPr lang="es-CL" sz="2900" b="0" dirty="0">
                <a:solidFill>
                  <a:srgbClr val="001080"/>
                </a:solidFill>
                <a:effectLst/>
                <a:latin typeface="Consolas" panose="020B0609020204030204" pitchFamily="49" charset="0"/>
              </a:rPr>
              <a:t>Invoice1[</a:t>
            </a:r>
            <a:r>
              <a:rPr lang="es-CL" sz="2900" b="0" dirty="0" err="1">
                <a:solidFill>
                  <a:srgbClr val="001080"/>
                </a:solidFill>
                <a:effectLst/>
                <a:latin typeface="Consolas" panose="020B0609020204030204" pitchFamily="49" charset="0"/>
              </a:rPr>
              <a:t>shopping_mall</a:t>
            </a:r>
            <a:r>
              <a:rPr lang="es-CL" sz="2900" b="0" dirty="0">
                <a:solidFill>
                  <a:srgbClr val="001080"/>
                </a:solidFill>
                <a:effectLst/>
                <a:latin typeface="Consolas" panose="020B0609020204030204" pitchFamily="49" charset="0"/>
              </a:rPr>
              <a:t>]</a:t>
            </a:r>
            <a:r>
              <a:rPr lang="es-CL" sz="2900" b="0" dirty="0">
                <a:solidFill>
                  <a:srgbClr val="000000"/>
                </a:solidFill>
                <a:effectLst/>
                <a:latin typeface="Consolas" panose="020B0609020204030204" pitchFamily="49" charset="0"/>
              </a:rPr>
              <a:t> = </a:t>
            </a:r>
            <a:r>
              <a:rPr lang="es-CL" sz="2900" b="0" dirty="0">
                <a:solidFill>
                  <a:srgbClr val="A31515"/>
                </a:solidFill>
                <a:effectLst/>
                <a:latin typeface="Consolas" panose="020B0609020204030204" pitchFamily="49" charset="0"/>
              </a:rPr>
              <a:t>"</a:t>
            </a:r>
            <a:r>
              <a:rPr lang="es-CL" sz="2900" b="0" dirty="0" err="1">
                <a:solidFill>
                  <a:srgbClr val="A31515"/>
                </a:solidFill>
                <a:effectLst/>
                <a:latin typeface="Consolas" panose="020B0609020204030204" pitchFamily="49" charset="0"/>
              </a:rPr>
              <a:t>Forum</a:t>
            </a:r>
            <a:r>
              <a:rPr lang="es-CL" sz="2900" b="0" dirty="0">
                <a:solidFill>
                  <a:srgbClr val="A31515"/>
                </a:solidFill>
                <a:effectLst/>
                <a:latin typeface="Consolas" panose="020B0609020204030204" pitchFamily="49" charset="0"/>
              </a:rPr>
              <a:t> </a:t>
            </a:r>
            <a:r>
              <a:rPr lang="es-CL" sz="2900" b="0" dirty="0" err="1">
                <a:solidFill>
                  <a:srgbClr val="A31515"/>
                </a:solidFill>
                <a:effectLst/>
                <a:latin typeface="Consolas" panose="020B0609020204030204" pitchFamily="49" charset="0"/>
              </a:rPr>
              <a:t>Istanbul</a:t>
            </a:r>
            <a:r>
              <a:rPr lang="es-CL" sz="2900" b="0" dirty="0">
                <a:solidFill>
                  <a:srgbClr val="A31515"/>
                </a:solidFill>
                <a:effectLst/>
                <a:latin typeface="Consolas" panose="020B0609020204030204" pitchFamily="49" charset="0"/>
              </a:rPr>
              <a:t>"</a:t>
            </a:r>
            <a:r>
              <a:rPr lang="es-CL" sz="2900" b="0" dirty="0">
                <a:solidFill>
                  <a:srgbClr val="000000"/>
                </a:solidFill>
                <a:effectLst/>
                <a:latin typeface="Consolas" panose="020B0609020204030204" pitchFamily="49" charset="0"/>
              </a:rPr>
              <a:t>),</a:t>
            </a:r>
            <a:r>
              <a:rPr lang="es-CL" sz="2900" b="0" dirty="0">
                <a:solidFill>
                  <a:srgbClr val="098658"/>
                </a:solidFill>
                <a:effectLst/>
                <a:latin typeface="Consolas" panose="020B0609020204030204" pitchFamily="49" charset="0"/>
              </a:rPr>
              <a:t>0</a:t>
            </a:r>
            <a:r>
              <a:rPr lang="es-CL" sz="2900" b="0" dirty="0">
                <a:solidFill>
                  <a:srgbClr val="000000"/>
                </a:solidFill>
                <a:effectLst/>
                <a:latin typeface="Consolas" panose="020B0609020204030204" pitchFamily="49" charset="0"/>
              </a:rPr>
              <a:t>)</a:t>
            </a:r>
          </a:p>
          <a:p>
            <a:r>
              <a:rPr lang="es-CL" sz="2900" b="0" dirty="0">
                <a:solidFill>
                  <a:srgbClr val="000000"/>
                </a:solidFill>
                <a:effectLst/>
                <a:latin typeface="Consolas" panose="020B0609020204030204" pitchFamily="49" charset="0"/>
              </a:rPr>
              <a:t>Ventas sin filtro = </a:t>
            </a:r>
            <a:r>
              <a:rPr lang="es-CL" sz="2900" b="0" dirty="0">
                <a:solidFill>
                  <a:srgbClr val="3165BB"/>
                </a:solidFill>
                <a:effectLst/>
                <a:latin typeface="Consolas" panose="020B0609020204030204" pitchFamily="49" charset="0"/>
              </a:rPr>
              <a:t>CALCULATE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SUM</a:t>
            </a:r>
            <a:r>
              <a:rPr lang="es-CL" sz="2900" b="0" dirty="0">
                <a:solidFill>
                  <a:srgbClr val="000000"/>
                </a:solidFill>
                <a:effectLst/>
                <a:latin typeface="Consolas" panose="020B0609020204030204" pitchFamily="49" charset="0"/>
              </a:rPr>
              <a:t>(</a:t>
            </a:r>
            <a:r>
              <a:rPr lang="es-CL" sz="2900" b="0" dirty="0" err="1">
                <a:solidFill>
                  <a:srgbClr val="001080"/>
                </a:solidFill>
                <a:effectLst/>
                <a:latin typeface="Consolas" panose="020B0609020204030204" pitchFamily="49" charset="0"/>
              </a:rPr>
              <a:t>Customer_shopping_data</a:t>
            </a:r>
            <a:r>
              <a:rPr lang="es-CL" sz="2900" b="0" dirty="0">
                <a:solidFill>
                  <a:srgbClr val="001080"/>
                </a:solidFill>
                <a:effectLst/>
                <a:latin typeface="Consolas" panose="020B0609020204030204" pitchFamily="49" charset="0"/>
              </a:rPr>
              <a:t>[price]</a:t>
            </a:r>
            <a:r>
              <a:rPr lang="es-CL" sz="2900" b="0" dirty="0">
                <a:solidFill>
                  <a:srgbClr val="000000"/>
                </a:solidFill>
                <a:effectLst/>
                <a:latin typeface="Consolas" panose="020B0609020204030204" pitchFamily="49" charset="0"/>
              </a:rPr>
              <a:t>),</a:t>
            </a:r>
            <a:r>
              <a:rPr lang="es-CL" sz="2900" b="0" dirty="0">
                <a:solidFill>
                  <a:srgbClr val="3165BB"/>
                </a:solidFill>
                <a:effectLst/>
                <a:latin typeface="Consolas" panose="020B0609020204030204" pitchFamily="49" charset="0"/>
              </a:rPr>
              <a:t>REMOVEFILTERS</a:t>
            </a:r>
            <a:r>
              <a:rPr lang="es-CL" sz="2900" b="0" dirty="0">
                <a:solidFill>
                  <a:srgbClr val="000000"/>
                </a:solidFill>
                <a:effectLst/>
                <a:latin typeface="Consolas" panose="020B0609020204030204" pitchFamily="49" charset="0"/>
              </a:rPr>
              <a:t>(</a:t>
            </a:r>
            <a:r>
              <a:rPr lang="es-CL" sz="2900" b="0" dirty="0">
                <a:solidFill>
                  <a:srgbClr val="001080"/>
                </a:solidFill>
                <a:effectLst/>
                <a:latin typeface="Consolas" panose="020B0609020204030204" pitchFamily="49" charset="0"/>
              </a:rPr>
              <a:t>'Tabla calendario'[Año]</a:t>
            </a:r>
            <a:r>
              <a:rPr lang="es-CL" sz="2900" b="0" dirty="0">
                <a:solidFill>
                  <a:srgbClr val="000000"/>
                </a:solidFill>
                <a:effectLst/>
                <a:latin typeface="Consolas" panose="020B0609020204030204" pitchFamily="49" charset="0"/>
              </a:rPr>
              <a:t>))</a:t>
            </a:r>
          </a:p>
          <a:p>
            <a:endParaRPr lang="es-CL" dirty="0"/>
          </a:p>
        </p:txBody>
      </p:sp>
    </p:spTree>
    <p:extLst>
      <p:ext uri="{BB962C8B-B14F-4D97-AF65-F5344CB8AC3E}">
        <p14:creationId xmlns:p14="http://schemas.microsoft.com/office/powerpoint/2010/main" val="3987014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Vista de modelo</a:t>
            </a:r>
            <a:endParaRPr lang="es-CL" b="1" dirty="0">
              <a:solidFill>
                <a:srgbClr val="374151"/>
              </a:solidFill>
              <a:latin typeface="Söhne"/>
            </a:endParaRPr>
          </a:p>
        </p:txBody>
      </p:sp>
      <p:pic>
        <p:nvPicPr>
          <p:cNvPr id="5" name="Marcador de contenido 4">
            <a:extLst>
              <a:ext uri="{FF2B5EF4-FFF2-40B4-BE49-F238E27FC236}">
                <a16:creationId xmlns:a16="http://schemas.microsoft.com/office/drawing/2014/main" id="{81F8D81D-107B-6836-DFE0-8FA3BA35F8B5}"/>
              </a:ext>
            </a:extLst>
          </p:cNvPr>
          <p:cNvPicPr>
            <a:picLocks noGrp="1" noChangeAspect="1"/>
          </p:cNvPicPr>
          <p:nvPr>
            <p:ph idx="1"/>
          </p:nvPr>
        </p:nvPicPr>
        <p:blipFill>
          <a:blip r:embed="rId2"/>
          <a:stretch>
            <a:fillRect/>
          </a:stretch>
        </p:blipFill>
        <p:spPr>
          <a:xfrm>
            <a:off x="1711605" y="2019300"/>
            <a:ext cx="8551303" cy="4114800"/>
          </a:xfrm>
        </p:spPr>
      </p:pic>
    </p:spTree>
    <p:extLst>
      <p:ext uri="{BB962C8B-B14F-4D97-AF65-F5344CB8AC3E}">
        <p14:creationId xmlns:p14="http://schemas.microsoft.com/office/powerpoint/2010/main" val="175452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a:solidFill>
                  <a:srgbClr val="374151"/>
                </a:solidFill>
                <a:latin typeface="Söhne"/>
              </a:rPr>
              <a:t>Mockup-Portada</a:t>
            </a:r>
            <a:endParaRPr lang="es-CL" b="1" dirty="0">
              <a:solidFill>
                <a:srgbClr val="374151"/>
              </a:solidFill>
              <a:latin typeface="Söhne"/>
            </a:endParaRPr>
          </a:p>
        </p:txBody>
      </p:sp>
      <p:pic>
        <p:nvPicPr>
          <p:cNvPr id="11" name="Marcador de contenido 10">
            <a:extLst>
              <a:ext uri="{FF2B5EF4-FFF2-40B4-BE49-F238E27FC236}">
                <a16:creationId xmlns:a16="http://schemas.microsoft.com/office/drawing/2014/main" id="{447EF2B7-7130-6062-3754-33912246196F}"/>
              </a:ext>
            </a:extLst>
          </p:cNvPr>
          <p:cNvPicPr>
            <a:picLocks noGrp="1" noChangeAspect="1"/>
          </p:cNvPicPr>
          <p:nvPr>
            <p:ph idx="1"/>
          </p:nvPr>
        </p:nvPicPr>
        <p:blipFill>
          <a:blip r:embed="rId2"/>
          <a:stretch>
            <a:fillRect/>
          </a:stretch>
        </p:blipFill>
        <p:spPr>
          <a:xfrm>
            <a:off x="808661" y="1803575"/>
            <a:ext cx="7349043" cy="4114800"/>
          </a:xfrm>
        </p:spPr>
      </p:pic>
      <p:sp>
        <p:nvSpPr>
          <p:cNvPr id="13" name="CuadroTexto 12">
            <a:extLst>
              <a:ext uri="{FF2B5EF4-FFF2-40B4-BE49-F238E27FC236}">
                <a16:creationId xmlns:a16="http://schemas.microsoft.com/office/drawing/2014/main" id="{995F3C36-8BC7-CB70-7276-8F1C8E7BB441}"/>
              </a:ext>
            </a:extLst>
          </p:cNvPr>
          <p:cNvSpPr txBox="1"/>
          <p:nvPr/>
        </p:nvSpPr>
        <p:spPr>
          <a:xfrm>
            <a:off x="8298426" y="1803575"/>
            <a:ext cx="2867901" cy="1477328"/>
          </a:xfrm>
          <a:prstGeom prst="rect">
            <a:avLst/>
          </a:prstGeom>
          <a:noFill/>
        </p:spPr>
        <p:txBody>
          <a:bodyPr wrap="square" rtlCol="0">
            <a:spAutoFit/>
          </a:bodyPr>
          <a:lstStyle/>
          <a:p>
            <a:r>
              <a:rPr lang="es-MX" dirty="0"/>
              <a:t>La portada de nuestro </a:t>
            </a:r>
            <a:r>
              <a:rPr lang="es-MX" dirty="0" err="1"/>
              <a:t>Mock</a:t>
            </a:r>
            <a:r>
              <a:rPr lang="es-MX" dirty="0"/>
              <a:t>-up contiene un navegador de páginas para poder acceder a nuestros análisis.</a:t>
            </a:r>
            <a:endParaRPr lang="es-CL" dirty="0"/>
          </a:p>
        </p:txBody>
      </p:sp>
    </p:spTree>
    <p:extLst>
      <p:ext uri="{BB962C8B-B14F-4D97-AF65-F5344CB8AC3E}">
        <p14:creationId xmlns:p14="http://schemas.microsoft.com/office/powerpoint/2010/main" val="3022454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Mockup-análisis de ventas</a:t>
            </a:r>
            <a:endParaRPr lang="es-CL" b="1" dirty="0">
              <a:solidFill>
                <a:srgbClr val="374151"/>
              </a:solidFill>
              <a:latin typeface="Söhne"/>
            </a:endParaRPr>
          </a:p>
        </p:txBody>
      </p:sp>
      <p:sp>
        <p:nvSpPr>
          <p:cNvPr id="13" name="CuadroTexto 12">
            <a:extLst>
              <a:ext uri="{FF2B5EF4-FFF2-40B4-BE49-F238E27FC236}">
                <a16:creationId xmlns:a16="http://schemas.microsoft.com/office/drawing/2014/main" id="{995F3C36-8BC7-CB70-7276-8F1C8E7BB441}"/>
              </a:ext>
            </a:extLst>
          </p:cNvPr>
          <p:cNvSpPr txBox="1"/>
          <p:nvPr/>
        </p:nvSpPr>
        <p:spPr>
          <a:xfrm>
            <a:off x="8298426" y="1890191"/>
            <a:ext cx="2867901" cy="3785652"/>
          </a:xfrm>
          <a:prstGeom prst="rect">
            <a:avLst/>
          </a:prstGeom>
          <a:noFill/>
        </p:spPr>
        <p:txBody>
          <a:bodyPr wrap="square" rtlCol="0">
            <a:spAutoFit/>
          </a:bodyPr>
          <a:lstStyle/>
          <a:p>
            <a:pPr algn="just"/>
            <a:r>
              <a:rPr lang="es-MX" sz="1600" dirty="0"/>
              <a:t>Esta hoja contiene un análisis con indicadores comparativos de ventas entre los años 2023, 2022 y 2021, además de tarjetas que nos muestran las ventas totales, cantidad de compras totales y las ventas y cantidad de productos dependiendo del </a:t>
            </a:r>
            <a:r>
              <a:rPr lang="es-MX" sz="1600" dirty="0" err="1"/>
              <a:t>segmentador</a:t>
            </a:r>
            <a:r>
              <a:rPr lang="es-MX" sz="1600" dirty="0"/>
              <a:t>. También contiene un pequeño mapa y un gráfico de líneas </a:t>
            </a:r>
            <a:r>
              <a:rPr lang="es-MX" sz="1600" dirty="0" err="1"/>
              <a:t>compartivo</a:t>
            </a:r>
            <a:r>
              <a:rPr lang="es-MX" sz="1600" dirty="0"/>
              <a:t> de ventas entre los años 2023, 2022 y 2021.</a:t>
            </a:r>
            <a:endParaRPr lang="es-CL" sz="1600" dirty="0"/>
          </a:p>
        </p:txBody>
      </p:sp>
      <p:pic>
        <p:nvPicPr>
          <p:cNvPr id="6" name="Imagen 5">
            <a:extLst>
              <a:ext uri="{FF2B5EF4-FFF2-40B4-BE49-F238E27FC236}">
                <a16:creationId xmlns:a16="http://schemas.microsoft.com/office/drawing/2014/main" id="{FB2C2760-3B9C-233F-73A1-236D7597CF57}"/>
              </a:ext>
            </a:extLst>
          </p:cNvPr>
          <p:cNvPicPr>
            <a:picLocks noChangeAspect="1"/>
          </p:cNvPicPr>
          <p:nvPr/>
        </p:nvPicPr>
        <p:blipFill>
          <a:blip r:embed="rId2"/>
          <a:stretch>
            <a:fillRect/>
          </a:stretch>
        </p:blipFill>
        <p:spPr>
          <a:xfrm>
            <a:off x="808662" y="1917290"/>
            <a:ext cx="7482856" cy="4230934"/>
          </a:xfrm>
          <a:prstGeom prst="rect">
            <a:avLst/>
          </a:prstGeom>
        </p:spPr>
      </p:pic>
    </p:spTree>
    <p:extLst>
      <p:ext uri="{BB962C8B-B14F-4D97-AF65-F5344CB8AC3E}">
        <p14:creationId xmlns:p14="http://schemas.microsoft.com/office/powerpoint/2010/main" val="197793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Mockup-ventas por zona</a:t>
            </a:r>
            <a:endParaRPr lang="es-CL" b="1" dirty="0">
              <a:solidFill>
                <a:srgbClr val="374151"/>
              </a:solidFill>
              <a:latin typeface="Söhne"/>
            </a:endParaRPr>
          </a:p>
        </p:txBody>
      </p:sp>
      <p:sp>
        <p:nvSpPr>
          <p:cNvPr id="13" name="CuadroTexto 12">
            <a:extLst>
              <a:ext uri="{FF2B5EF4-FFF2-40B4-BE49-F238E27FC236}">
                <a16:creationId xmlns:a16="http://schemas.microsoft.com/office/drawing/2014/main" id="{995F3C36-8BC7-CB70-7276-8F1C8E7BB441}"/>
              </a:ext>
            </a:extLst>
          </p:cNvPr>
          <p:cNvSpPr txBox="1"/>
          <p:nvPr/>
        </p:nvSpPr>
        <p:spPr>
          <a:xfrm>
            <a:off x="8583561" y="1890191"/>
            <a:ext cx="2582766" cy="3293209"/>
          </a:xfrm>
          <a:prstGeom prst="rect">
            <a:avLst/>
          </a:prstGeom>
          <a:noFill/>
        </p:spPr>
        <p:txBody>
          <a:bodyPr wrap="square" rtlCol="0">
            <a:spAutoFit/>
          </a:bodyPr>
          <a:lstStyle/>
          <a:p>
            <a:pPr algn="just"/>
            <a:r>
              <a:rPr lang="es-MX" sz="1600" dirty="0"/>
              <a:t>En el análisis de las ventas por zona contamos con un indicador que nos muestra la zona con mayor ventas y otro con la zona de menor ventas. Además tenemos un </a:t>
            </a:r>
            <a:r>
              <a:rPr lang="es-MX" sz="1600" dirty="0" err="1"/>
              <a:t>Treemap</a:t>
            </a:r>
            <a:r>
              <a:rPr lang="es-MX" sz="1600" dirty="0"/>
              <a:t> y un mapa. Al costado izquierdo hay una tabla que nos ayuda a observar la cantidad de ventas por zona.</a:t>
            </a:r>
            <a:endParaRPr lang="es-CL" sz="1600" dirty="0"/>
          </a:p>
        </p:txBody>
      </p:sp>
      <p:pic>
        <p:nvPicPr>
          <p:cNvPr id="7" name="Imagen 6">
            <a:extLst>
              <a:ext uri="{FF2B5EF4-FFF2-40B4-BE49-F238E27FC236}">
                <a16:creationId xmlns:a16="http://schemas.microsoft.com/office/drawing/2014/main" id="{E7E7C070-527D-8F3E-E69B-0C947E332D77}"/>
              </a:ext>
            </a:extLst>
          </p:cNvPr>
          <p:cNvPicPr>
            <a:picLocks noChangeAspect="1"/>
          </p:cNvPicPr>
          <p:nvPr/>
        </p:nvPicPr>
        <p:blipFill>
          <a:blip r:embed="rId2"/>
          <a:stretch>
            <a:fillRect/>
          </a:stretch>
        </p:blipFill>
        <p:spPr>
          <a:xfrm>
            <a:off x="808661" y="1890191"/>
            <a:ext cx="7689864" cy="4354643"/>
          </a:xfrm>
          <a:prstGeom prst="rect">
            <a:avLst/>
          </a:prstGeom>
        </p:spPr>
      </p:pic>
    </p:spTree>
    <p:extLst>
      <p:ext uri="{BB962C8B-B14F-4D97-AF65-F5344CB8AC3E}">
        <p14:creationId xmlns:p14="http://schemas.microsoft.com/office/powerpoint/2010/main" val="33272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Mockup-ventas por tipo de producto</a:t>
            </a:r>
            <a:endParaRPr lang="es-CL" b="1" dirty="0">
              <a:solidFill>
                <a:srgbClr val="374151"/>
              </a:solidFill>
              <a:latin typeface="Söhne"/>
            </a:endParaRPr>
          </a:p>
        </p:txBody>
      </p:sp>
      <p:sp>
        <p:nvSpPr>
          <p:cNvPr id="13" name="CuadroTexto 12">
            <a:extLst>
              <a:ext uri="{FF2B5EF4-FFF2-40B4-BE49-F238E27FC236}">
                <a16:creationId xmlns:a16="http://schemas.microsoft.com/office/drawing/2014/main" id="{995F3C36-8BC7-CB70-7276-8F1C8E7BB441}"/>
              </a:ext>
            </a:extLst>
          </p:cNvPr>
          <p:cNvSpPr txBox="1"/>
          <p:nvPr/>
        </p:nvSpPr>
        <p:spPr>
          <a:xfrm>
            <a:off x="8583561" y="1890191"/>
            <a:ext cx="2582766" cy="4278094"/>
          </a:xfrm>
          <a:prstGeom prst="rect">
            <a:avLst/>
          </a:prstGeom>
          <a:noFill/>
        </p:spPr>
        <p:txBody>
          <a:bodyPr wrap="square" rtlCol="0">
            <a:spAutoFit/>
          </a:bodyPr>
          <a:lstStyle/>
          <a:p>
            <a:pPr algn="just"/>
            <a:r>
              <a:rPr lang="es-MX" sz="1600" dirty="0"/>
              <a:t>En esta hoja podemos observar indicadores que nos muestran el producto mas vendido y el menos vendido además de las ventas y la cantidad vendida dependiendo del </a:t>
            </a:r>
            <a:r>
              <a:rPr lang="es-MX" sz="1600" dirty="0" err="1"/>
              <a:t>segmentador</a:t>
            </a:r>
            <a:r>
              <a:rPr lang="es-MX" sz="1600" dirty="0"/>
              <a:t>, bajo estos observamos dos gráficos de líneas que nos muestran las ventas y cantidad vendida por mes. A la izquierda podemos observar una tabla que nos ayuda a observar las ventas por tipo de producto.</a:t>
            </a:r>
            <a:endParaRPr lang="es-CL" sz="1600" dirty="0"/>
          </a:p>
        </p:txBody>
      </p:sp>
      <p:pic>
        <p:nvPicPr>
          <p:cNvPr id="7" name="Imagen 6">
            <a:extLst>
              <a:ext uri="{FF2B5EF4-FFF2-40B4-BE49-F238E27FC236}">
                <a16:creationId xmlns:a16="http://schemas.microsoft.com/office/drawing/2014/main" id="{80153DD2-ABBD-E0F7-E32B-11547832E5AA}"/>
              </a:ext>
            </a:extLst>
          </p:cNvPr>
          <p:cNvPicPr>
            <a:picLocks noChangeAspect="1"/>
          </p:cNvPicPr>
          <p:nvPr/>
        </p:nvPicPr>
        <p:blipFill>
          <a:blip r:embed="rId2"/>
          <a:stretch>
            <a:fillRect/>
          </a:stretch>
        </p:blipFill>
        <p:spPr>
          <a:xfrm>
            <a:off x="808661" y="1890191"/>
            <a:ext cx="7686996" cy="4369884"/>
          </a:xfrm>
          <a:prstGeom prst="rect">
            <a:avLst/>
          </a:prstGeom>
        </p:spPr>
      </p:pic>
    </p:spTree>
    <p:extLst>
      <p:ext uri="{BB962C8B-B14F-4D97-AF65-F5344CB8AC3E}">
        <p14:creationId xmlns:p14="http://schemas.microsoft.com/office/powerpoint/2010/main" val="245432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Mockup-distribución de ventas</a:t>
            </a:r>
            <a:endParaRPr lang="es-CL" b="1" dirty="0">
              <a:solidFill>
                <a:srgbClr val="374151"/>
              </a:solidFill>
              <a:latin typeface="Söhne"/>
            </a:endParaRPr>
          </a:p>
        </p:txBody>
      </p:sp>
      <p:sp>
        <p:nvSpPr>
          <p:cNvPr id="13" name="CuadroTexto 12">
            <a:extLst>
              <a:ext uri="{FF2B5EF4-FFF2-40B4-BE49-F238E27FC236}">
                <a16:creationId xmlns:a16="http://schemas.microsoft.com/office/drawing/2014/main" id="{995F3C36-8BC7-CB70-7276-8F1C8E7BB441}"/>
              </a:ext>
            </a:extLst>
          </p:cNvPr>
          <p:cNvSpPr txBox="1"/>
          <p:nvPr/>
        </p:nvSpPr>
        <p:spPr>
          <a:xfrm>
            <a:off x="8583561" y="1890191"/>
            <a:ext cx="2582766" cy="4524315"/>
          </a:xfrm>
          <a:prstGeom prst="rect">
            <a:avLst/>
          </a:prstGeom>
          <a:noFill/>
        </p:spPr>
        <p:txBody>
          <a:bodyPr wrap="square" rtlCol="0">
            <a:spAutoFit/>
          </a:bodyPr>
          <a:lstStyle/>
          <a:p>
            <a:pPr algn="just"/>
            <a:r>
              <a:rPr lang="es-MX" sz="1600" dirty="0"/>
              <a:t>En esta hoja podemos observar indicadores que nos muestran el género que más compras realizó, el tipo de pago más utilizado y las ventas y cantidad de productos dependiendo del </a:t>
            </a:r>
            <a:r>
              <a:rPr lang="es-MX" sz="1600" dirty="0" err="1"/>
              <a:t>segmentador</a:t>
            </a:r>
            <a:r>
              <a:rPr lang="es-MX" sz="1600" dirty="0"/>
              <a:t>. También contamos con dos gráficos de torta que nos muestran las ventas por género y ventas por método de pago, además de un gráfico de barras apiladas donde observamos las ventas por grupo de edad.</a:t>
            </a:r>
            <a:endParaRPr lang="es-CL" sz="1600" dirty="0"/>
          </a:p>
        </p:txBody>
      </p:sp>
      <p:pic>
        <p:nvPicPr>
          <p:cNvPr id="4" name="Imagen 3">
            <a:extLst>
              <a:ext uri="{FF2B5EF4-FFF2-40B4-BE49-F238E27FC236}">
                <a16:creationId xmlns:a16="http://schemas.microsoft.com/office/drawing/2014/main" id="{A518BDB7-5491-7FC6-1667-FDC5F69A0188}"/>
              </a:ext>
            </a:extLst>
          </p:cNvPr>
          <p:cNvPicPr>
            <a:picLocks noChangeAspect="1"/>
          </p:cNvPicPr>
          <p:nvPr/>
        </p:nvPicPr>
        <p:blipFill>
          <a:blip r:embed="rId2"/>
          <a:stretch>
            <a:fillRect/>
          </a:stretch>
        </p:blipFill>
        <p:spPr>
          <a:xfrm>
            <a:off x="808661" y="1890191"/>
            <a:ext cx="7720829" cy="4347022"/>
          </a:xfrm>
          <a:prstGeom prst="rect">
            <a:avLst/>
          </a:prstGeom>
        </p:spPr>
      </p:pic>
    </p:spTree>
    <p:extLst>
      <p:ext uri="{BB962C8B-B14F-4D97-AF65-F5344CB8AC3E}">
        <p14:creationId xmlns:p14="http://schemas.microsoft.com/office/powerpoint/2010/main" val="198708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48F702-F676-F3CD-31DF-366553114E4A}"/>
              </a:ext>
            </a:extLst>
          </p:cNvPr>
          <p:cNvSpPr>
            <a:spLocks noGrp="1"/>
          </p:cNvSpPr>
          <p:nvPr>
            <p:ph type="title"/>
          </p:nvPr>
        </p:nvSpPr>
        <p:spPr/>
        <p:txBody>
          <a:bodyPr/>
          <a:lstStyle/>
          <a:p>
            <a:pPr marL="0" indent="0" algn="l">
              <a:buNone/>
            </a:pPr>
            <a:r>
              <a:rPr lang="es-MX" b="1" i="0" dirty="0">
                <a:effectLst/>
                <a:latin typeface="Söhne"/>
              </a:rPr>
              <a:t>"Exploración de Datos de Compras en Estambul"</a:t>
            </a:r>
            <a:endParaRPr lang="es-MX" b="0" i="0" dirty="0">
              <a:effectLst/>
              <a:latin typeface="Söhne"/>
            </a:endParaRPr>
          </a:p>
        </p:txBody>
      </p:sp>
      <p:sp>
        <p:nvSpPr>
          <p:cNvPr id="3" name="Marcador de contenido 2">
            <a:extLst>
              <a:ext uri="{FF2B5EF4-FFF2-40B4-BE49-F238E27FC236}">
                <a16:creationId xmlns:a16="http://schemas.microsoft.com/office/drawing/2014/main" id="{A60D2370-1E5F-E959-95F4-2142B29F4075}"/>
              </a:ext>
            </a:extLst>
          </p:cNvPr>
          <p:cNvSpPr>
            <a:spLocks noGrp="1"/>
          </p:cNvSpPr>
          <p:nvPr>
            <p:ph idx="1"/>
          </p:nvPr>
        </p:nvSpPr>
        <p:spPr/>
        <p:txBody>
          <a:bodyPr/>
          <a:lstStyle/>
          <a:p>
            <a:pPr marL="0" indent="0" algn="l">
              <a:buNone/>
            </a:pPr>
            <a:r>
              <a:rPr lang="es-MX" b="1" i="0" dirty="0">
                <a:solidFill>
                  <a:srgbClr val="374151"/>
                </a:solidFill>
                <a:effectLst/>
                <a:latin typeface="Söhne"/>
              </a:rPr>
              <a:t>Nuestro </a:t>
            </a:r>
            <a:r>
              <a:rPr lang="es-MX" b="1" i="0" dirty="0" err="1">
                <a:solidFill>
                  <a:srgbClr val="374151"/>
                </a:solidFill>
                <a:effectLst/>
                <a:latin typeface="Söhne"/>
              </a:rPr>
              <a:t>dataset</a:t>
            </a:r>
            <a:r>
              <a:rPr lang="es-MX" b="1" i="0" dirty="0">
                <a:solidFill>
                  <a:srgbClr val="374151"/>
                </a:solidFill>
                <a:effectLst/>
                <a:latin typeface="Söhne"/>
              </a:rPr>
              <a:t> contiene la siguiente información</a:t>
            </a:r>
            <a:endParaRPr lang="es-MX" b="0" i="0" dirty="0">
              <a:solidFill>
                <a:srgbClr val="374151"/>
              </a:solidFill>
              <a:effectLst/>
              <a:latin typeface="Söhne"/>
            </a:endParaRPr>
          </a:p>
          <a:p>
            <a:pPr algn="l">
              <a:buFont typeface="Arial" panose="020B0604020202020204" pitchFamily="34" charset="0"/>
              <a:buChar char="•"/>
            </a:pPr>
            <a:r>
              <a:rPr lang="es-MX" b="0" i="0" dirty="0">
                <a:solidFill>
                  <a:srgbClr val="374151"/>
                </a:solidFill>
                <a:effectLst/>
                <a:latin typeface="Söhne"/>
              </a:rPr>
              <a:t>Datos de compras en 10 centros comerciales de Estambul entre 2021 y 2023.</a:t>
            </a:r>
          </a:p>
          <a:p>
            <a:pPr algn="l">
              <a:buFont typeface="Arial" panose="020B0604020202020204" pitchFamily="34" charset="0"/>
              <a:buChar char="•"/>
            </a:pPr>
            <a:r>
              <a:rPr lang="es-MX" b="0" i="0" dirty="0">
                <a:solidFill>
                  <a:srgbClr val="374151"/>
                </a:solidFill>
                <a:effectLst/>
                <a:latin typeface="Söhne"/>
              </a:rPr>
              <a:t>Información detallada sobre facturación, clientes, productos y más.</a:t>
            </a:r>
          </a:p>
          <a:p>
            <a:pPr algn="l">
              <a:buFont typeface="Arial" panose="020B0604020202020204" pitchFamily="34" charset="0"/>
              <a:buChar char="•"/>
            </a:pPr>
            <a:r>
              <a:rPr lang="es-MX" dirty="0">
                <a:solidFill>
                  <a:srgbClr val="374151"/>
                </a:solidFill>
                <a:latin typeface="Söhne"/>
              </a:rPr>
              <a:t>Estos datos se distribuyen entre distintos grupos de edad y género para entender el comportamiento de las compras de los habitantes de Estambul.</a:t>
            </a:r>
            <a:endParaRPr lang="es-MX" b="0" i="0" dirty="0">
              <a:solidFill>
                <a:srgbClr val="374151"/>
              </a:solidFill>
              <a:effectLst/>
              <a:latin typeface="Söhne"/>
            </a:endParaRPr>
          </a:p>
          <a:p>
            <a:pPr marL="0" indent="0">
              <a:buNone/>
            </a:pPr>
            <a:endParaRPr lang="es-CL" dirty="0"/>
          </a:p>
        </p:txBody>
      </p:sp>
    </p:spTree>
    <p:extLst>
      <p:ext uri="{BB962C8B-B14F-4D97-AF65-F5344CB8AC3E}">
        <p14:creationId xmlns:p14="http://schemas.microsoft.com/office/powerpoint/2010/main" val="179055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err="1">
                <a:solidFill>
                  <a:srgbClr val="374151"/>
                </a:solidFill>
                <a:latin typeface="Söhne"/>
              </a:rPr>
              <a:t>Tooltips</a:t>
            </a:r>
            <a:endParaRPr lang="es-CL" b="1" dirty="0">
              <a:solidFill>
                <a:srgbClr val="374151"/>
              </a:solidFill>
              <a:latin typeface="Söhne"/>
            </a:endParaRPr>
          </a:p>
        </p:txBody>
      </p:sp>
      <p:pic>
        <p:nvPicPr>
          <p:cNvPr id="6" name="Marcador de contenido 5">
            <a:extLst>
              <a:ext uri="{FF2B5EF4-FFF2-40B4-BE49-F238E27FC236}">
                <a16:creationId xmlns:a16="http://schemas.microsoft.com/office/drawing/2014/main" id="{991AB0AF-5554-4EC3-2122-C22A9E0FECD3}"/>
              </a:ext>
            </a:extLst>
          </p:cNvPr>
          <p:cNvPicPr>
            <a:picLocks noGrp="1" noChangeAspect="1"/>
          </p:cNvPicPr>
          <p:nvPr>
            <p:ph idx="1"/>
          </p:nvPr>
        </p:nvPicPr>
        <p:blipFill>
          <a:blip r:embed="rId2"/>
          <a:stretch>
            <a:fillRect/>
          </a:stretch>
        </p:blipFill>
        <p:spPr>
          <a:xfrm>
            <a:off x="1474179" y="1803575"/>
            <a:ext cx="3724742" cy="2974817"/>
          </a:xfrm>
        </p:spPr>
      </p:pic>
      <p:pic>
        <p:nvPicPr>
          <p:cNvPr id="8" name="Imagen 7">
            <a:extLst>
              <a:ext uri="{FF2B5EF4-FFF2-40B4-BE49-F238E27FC236}">
                <a16:creationId xmlns:a16="http://schemas.microsoft.com/office/drawing/2014/main" id="{15208EFC-1A91-FBD9-A1D4-D75149EF1979}"/>
              </a:ext>
            </a:extLst>
          </p:cNvPr>
          <p:cNvPicPr>
            <a:picLocks noChangeAspect="1"/>
          </p:cNvPicPr>
          <p:nvPr/>
        </p:nvPicPr>
        <p:blipFill>
          <a:blip r:embed="rId3"/>
          <a:stretch>
            <a:fillRect/>
          </a:stretch>
        </p:blipFill>
        <p:spPr>
          <a:xfrm>
            <a:off x="6993080" y="1803575"/>
            <a:ext cx="3425101" cy="2975827"/>
          </a:xfrm>
          <a:prstGeom prst="rect">
            <a:avLst/>
          </a:prstGeom>
        </p:spPr>
      </p:pic>
      <p:sp>
        <p:nvSpPr>
          <p:cNvPr id="9" name="CuadroTexto 8">
            <a:extLst>
              <a:ext uri="{FF2B5EF4-FFF2-40B4-BE49-F238E27FC236}">
                <a16:creationId xmlns:a16="http://schemas.microsoft.com/office/drawing/2014/main" id="{DF3780B7-C5DB-BA46-4776-CB18F33B1641}"/>
              </a:ext>
            </a:extLst>
          </p:cNvPr>
          <p:cNvSpPr txBox="1"/>
          <p:nvPr/>
        </p:nvSpPr>
        <p:spPr>
          <a:xfrm>
            <a:off x="1475509" y="5054426"/>
            <a:ext cx="3751118" cy="923330"/>
          </a:xfrm>
          <a:prstGeom prst="rect">
            <a:avLst/>
          </a:prstGeom>
          <a:noFill/>
        </p:spPr>
        <p:txBody>
          <a:bodyPr wrap="square" rtlCol="0">
            <a:spAutoFit/>
          </a:bodyPr>
          <a:lstStyle/>
          <a:p>
            <a:r>
              <a:rPr lang="es-MX" dirty="0" err="1"/>
              <a:t>Tooltip</a:t>
            </a:r>
            <a:r>
              <a:rPr lang="es-MX" dirty="0"/>
              <a:t> utilizado en la pestaña “Análisis de ventas” para la visualización “ventas por mes”.</a:t>
            </a:r>
            <a:endParaRPr lang="es-CL" dirty="0"/>
          </a:p>
        </p:txBody>
      </p:sp>
      <p:sp>
        <p:nvSpPr>
          <p:cNvPr id="10" name="CuadroTexto 9">
            <a:extLst>
              <a:ext uri="{FF2B5EF4-FFF2-40B4-BE49-F238E27FC236}">
                <a16:creationId xmlns:a16="http://schemas.microsoft.com/office/drawing/2014/main" id="{0FECFDD3-4EA9-4219-FE76-816C78A998C4}"/>
              </a:ext>
            </a:extLst>
          </p:cNvPr>
          <p:cNvSpPr txBox="1"/>
          <p:nvPr/>
        </p:nvSpPr>
        <p:spPr>
          <a:xfrm>
            <a:off x="6965373" y="5054426"/>
            <a:ext cx="3452808" cy="923330"/>
          </a:xfrm>
          <a:prstGeom prst="rect">
            <a:avLst/>
          </a:prstGeom>
          <a:noFill/>
        </p:spPr>
        <p:txBody>
          <a:bodyPr wrap="square" rtlCol="0">
            <a:spAutoFit/>
          </a:bodyPr>
          <a:lstStyle/>
          <a:p>
            <a:r>
              <a:rPr lang="es-MX" dirty="0" err="1"/>
              <a:t>Tooltip</a:t>
            </a:r>
            <a:r>
              <a:rPr lang="es-MX" dirty="0"/>
              <a:t> utilizado en la pestaña “Ventas por zona” en el </a:t>
            </a:r>
            <a:r>
              <a:rPr lang="es-MX" dirty="0" err="1"/>
              <a:t>Treemap</a:t>
            </a:r>
            <a:r>
              <a:rPr lang="es-MX" dirty="0"/>
              <a:t> “Ventas por zona”.</a:t>
            </a:r>
            <a:endParaRPr lang="es-CL" dirty="0"/>
          </a:p>
        </p:txBody>
      </p:sp>
    </p:spTree>
    <p:extLst>
      <p:ext uri="{BB962C8B-B14F-4D97-AF65-F5344CB8AC3E}">
        <p14:creationId xmlns:p14="http://schemas.microsoft.com/office/powerpoint/2010/main" val="275925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Análisis y conclusiones</a:t>
            </a:r>
            <a:endParaRPr lang="es-CL" b="1" dirty="0">
              <a:solidFill>
                <a:srgbClr val="374151"/>
              </a:solidFill>
              <a:latin typeface="Söhne"/>
            </a:endParaRPr>
          </a:p>
        </p:txBody>
      </p:sp>
      <p:sp>
        <p:nvSpPr>
          <p:cNvPr id="4" name="Marcador de contenido 3">
            <a:extLst>
              <a:ext uri="{FF2B5EF4-FFF2-40B4-BE49-F238E27FC236}">
                <a16:creationId xmlns:a16="http://schemas.microsoft.com/office/drawing/2014/main" id="{B3412AE1-5C6B-04FF-1406-8363005B2C65}"/>
              </a:ext>
            </a:extLst>
          </p:cNvPr>
          <p:cNvSpPr>
            <a:spLocks noGrp="1"/>
          </p:cNvSpPr>
          <p:nvPr>
            <p:ph idx="1"/>
          </p:nvPr>
        </p:nvSpPr>
        <p:spPr/>
        <p:txBody>
          <a:bodyPr>
            <a:normAutofit fontScale="92500" lnSpcReduction="20000"/>
          </a:bodyPr>
          <a:lstStyle/>
          <a:p>
            <a:r>
              <a:rPr lang="es-MX" dirty="0"/>
              <a:t>Según los indicadores existe un déficit de ventas en el año 2022 con respecto al año 2021.</a:t>
            </a:r>
          </a:p>
          <a:p>
            <a:r>
              <a:rPr lang="es-MX" dirty="0"/>
              <a:t>En el año 2023 también existe un déficit de ventas con respecto al año 2022, aunque en el año 2023 solo hay datos hasta marzo.</a:t>
            </a:r>
          </a:p>
          <a:p>
            <a:r>
              <a:rPr lang="es-MX" dirty="0"/>
              <a:t>La zona de mayores ventas es </a:t>
            </a:r>
            <a:r>
              <a:rPr lang="es-MX" dirty="0" err="1"/>
              <a:t>Kanyon</a:t>
            </a:r>
            <a:r>
              <a:rPr lang="es-MX" dirty="0"/>
              <a:t> con $9,48 Millones y la zona de menor ventas es </a:t>
            </a:r>
            <a:r>
              <a:rPr lang="es-MX" dirty="0" err="1"/>
              <a:t>Forum</a:t>
            </a:r>
            <a:r>
              <a:rPr lang="es-MX" dirty="0"/>
              <a:t> </a:t>
            </a:r>
            <a:r>
              <a:rPr lang="es-MX" dirty="0" err="1"/>
              <a:t>Istambul</a:t>
            </a:r>
            <a:r>
              <a:rPr lang="es-MX" dirty="0"/>
              <a:t> con $1,77 millones.</a:t>
            </a:r>
          </a:p>
          <a:p>
            <a:r>
              <a:rPr lang="es-MX" dirty="0"/>
              <a:t>El producto más vendido es Ropa y lo menos vendido es Tecnología.</a:t>
            </a:r>
          </a:p>
          <a:p>
            <a:r>
              <a:rPr lang="es-MX" dirty="0"/>
              <a:t>El género femenino es el que más compras hace y el tipo de pago “efectivo” es el más utilizado.</a:t>
            </a:r>
          </a:p>
          <a:p>
            <a:r>
              <a:rPr lang="es-MX" dirty="0"/>
              <a:t>El grupo de edad que más compras hizo se encuentra entre los 0 y 30 años, seguido por el grupo entre 51 y 60. Los mayores a 60 fueron los que menos compraron.</a:t>
            </a:r>
          </a:p>
        </p:txBody>
      </p:sp>
    </p:spTree>
    <p:extLst>
      <p:ext uri="{BB962C8B-B14F-4D97-AF65-F5344CB8AC3E}">
        <p14:creationId xmlns:p14="http://schemas.microsoft.com/office/powerpoint/2010/main" val="1250029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Plan de acción</a:t>
            </a:r>
            <a:endParaRPr lang="es-CL" b="1" dirty="0">
              <a:solidFill>
                <a:srgbClr val="374151"/>
              </a:solidFill>
              <a:latin typeface="Söhne"/>
            </a:endParaRPr>
          </a:p>
        </p:txBody>
      </p:sp>
      <p:sp>
        <p:nvSpPr>
          <p:cNvPr id="4" name="Marcador de contenido 3">
            <a:extLst>
              <a:ext uri="{FF2B5EF4-FFF2-40B4-BE49-F238E27FC236}">
                <a16:creationId xmlns:a16="http://schemas.microsoft.com/office/drawing/2014/main" id="{B3412AE1-5C6B-04FF-1406-8363005B2C65}"/>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s-MX" b="1" i="0" dirty="0">
                <a:solidFill>
                  <a:srgbClr val="374151"/>
                </a:solidFill>
                <a:effectLst/>
              </a:rPr>
              <a:t>Estrategias de Reactivación:</a:t>
            </a:r>
            <a:endParaRPr lang="es-MX" b="0" i="0" dirty="0">
              <a:solidFill>
                <a:srgbClr val="374151"/>
              </a:solidFill>
              <a:effectLst/>
            </a:endParaRPr>
          </a:p>
          <a:p>
            <a:pPr marL="742950" lvl="1" indent="-285750" algn="l">
              <a:buFont typeface="Arial" panose="020B0604020202020204" pitchFamily="34" charset="0"/>
              <a:buChar char="•"/>
            </a:pPr>
            <a:r>
              <a:rPr lang="es-MX" b="1" i="0" dirty="0">
                <a:solidFill>
                  <a:srgbClr val="374151"/>
                </a:solidFill>
                <a:effectLst/>
              </a:rPr>
              <a:t>Campañas Promocionales y Descuentos:</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Diseñar campañas específicas por zona, considerando comportamientos de compra locales.</a:t>
            </a:r>
          </a:p>
          <a:p>
            <a:pPr marL="1143000" lvl="2" indent="-228600" algn="l">
              <a:buFont typeface="Arial" panose="020B0604020202020204" pitchFamily="34" charset="0"/>
              <a:buChar char="•"/>
            </a:pPr>
            <a:r>
              <a:rPr lang="es-MX" b="0" i="0" dirty="0">
                <a:solidFill>
                  <a:srgbClr val="374151"/>
                </a:solidFill>
                <a:effectLst/>
              </a:rPr>
              <a:t>Ofrecer descuentos temporales para incentivar la compra, especialmente en </a:t>
            </a:r>
            <a:r>
              <a:rPr lang="es-MX" b="0" i="0" dirty="0" err="1">
                <a:solidFill>
                  <a:srgbClr val="374151"/>
                </a:solidFill>
                <a:effectLst/>
              </a:rPr>
              <a:t>Forum</a:t>
            </a:r>
            <a:r>
              <a:rPr lang="es-MX" b="0" i="0" dirty="0">
                <a:solidFill>
                  <a:srgbClr val="374151"/>
                </a:solidFill>
                <a:effectLst/>
              </a:rPr>
              <a:t> </a:t>
            </a:r>
            <a:r>
              <a:rPr lang="es-MX" b="0" i="0" dirty="0" err="1">
                <a:solidFill>
                  <a:srgbClr val="374151"/>
                </a:solidFill>
                <a:effectLst/>
              </a:rPr>
              <a:t>Istanbul</a:t>
            </a:r>
            <a:r>
              <a:rPr lang="es-MX" b="0" i="0" dirty="0">
                <a:solidFill>
                  <a:srgbClr val="374151"/>
                </a:solidFill>
                <a:effectLst/>
              </a:rPr>
              <a:t>.</a:t>
            </a:r>
          </a:p>
          <a:p>
            <a:pPr marL="742950" lvl="1" indent="-285750" algn="l">
              <a:buFont typeface="Arial" panose="020B0604020202020204" pitchFamily="34" charset="0"/>
              <a:buChar char="•"/>
            </a:pPr>
            <a:r>
              <a:rPr lang="es-MX" b="1" i="0" dirty="0">
                <a:solidFill>
                  <a:srgbClr val="374151"/>
                </a:solidFill>
                <a:effectLst/>
              </a:rPr>
              <a:t>Diversificación del Inventario:</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Evaluar la posibilidad de ampliar la oferta de productos tecnológicos.</a:t>
            </a:r>
          </a:p>
          <a:p>
            <a:pPr marL="1143000" lvl="2" indent="-228600" algn="l">
              <a:buFont typeface="Arial" panose="020B0604020202020204" pitchFamily="34" charset="0"/>
              <a:buChar char="•"/>
            </a:pPr>
            <a:r>
              <a:rPr lang="es-MX" b="0" i="0" dirty="0">
                <a:solidFill>
                  <a:srgbClr val="374151"/>
                </a:solidFill>
                <a:effectLst/>
              </a:rPr>
              <a:t>Introducir nuevas líneas de productos para cubrir áreas de demanda potencial.</a:t>
            </a:r>
          </a:p>
          <a:p>
            <a:pPr algn="l">
              <a:buFont typeface="Arial" panose="020B0604020202020204" pitchFamily="34" charset="0"/>
              <a:buChar char="•"/>
            </a:pPr>
            <a:r>
              <a:rPr lang="es-MX" b="1" i="0" dirty="0">
                <a:solidFill>
                  <a:srgbClr val="374151"/>
                </a:solidFill>
                <a:effectLst/>
              </a:rPr>
              <a:t>Enfoque en Clientes Femeninas:</a:t>
            </a:r>
            <a:endParaRPr lang="es-MX" b="0" i="0" dirty="0">
              <a:solidFill>
                <a:srgbClr val="374151"/>
              </a:solidFill>
              <a:effectLst/>
            </a:endParaRPr>
          </a:p>
          <a:p>
            <a:pPr marL="742950" lvl="1" indent="-285750" algn="l">
              <a:buFont typeface="Arial" panose="020B0604020202020204" pitchFamily="34" charset="0"/>
              <a:buChar char="•"/>
            </a:pPr>
            <a:r>
              <a:rPr lang="es-MX" b="1" i="0" dirty="0">
                <a:solidFill>
                  <a:srgbClr val="374151"/>
                </a:solidFill>
                <a:effectLst/>
              </a:rPr>
              <a:t>Personalización de la Experiencia:</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Adaptar la experiencia de compra para el género femenino.</a:t>
            </a:r>
          </a:p>
          <a:p>
            <a:pPr marL="1143000" lvl="2" indent="-228600" algn="l">
              <a:buFont typeface="Arial" panose="020B0604020202020204" pitchFamily="34" charset="0"/>
              <a:buChar char="•"/>
            </a:pPr>
            <a:r>
              <a:rPr lang="es-MX" b="0" i="0" dirty="0">
                <a:solidFill>
                  <a:srgbClr val="374151"/>
                </a:solidFill>
                <a:effectLst/>
              </a:rPr>
              <a:t>Ofrecer promociones y productos alineados con sus preferencias.</a:t>
            </a:r>
          </a:p>
          <a:p>
            <a:pPr marL="742950" lvl="1" indent="-285750" algn="l">
              <a:buFont typeface="Arial" panose="020B0604020202020204" pitchFamily="34" charset="0"/>
              <a:buChar char="•"/>
            </a:pPr>
            <a:r>
              <a:rPr lang="es-MX" b="1" i="0" dirty="0">
                <a:solidFill>
                  <a:srgbClr val="374151"/>
                </a:solidFill>
                <a:effectLst/>
              </a:rPr>
              <a:t>Promoción de Productos Populares:</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Identificar productos de alta demanda entre las clientes femeninas.</a:t>
            </a:r>
          </a:p>
          <a:p>
            <a:pPr marL="1143000" lvl="2" indent="-228600" algn="l">
              <a:buFont typeface="Arial" panose="020B0604020202020204" pitchFamily="34" charset="0"/>
              <a:buChar char="•"/>
            </a:pPr>
            <a:r>
              <a:rPr lang="es-MX" b="0" i="0" dirty="0">
                <a:solidFill>
                  <a:srgbClr val="374151"/>
                </a:solidFill>
                <a:effectLst/>
              </a:rPr>
              <a:t>Destacar y promocionar estos productos en campañas específicas.</a:t>
            </a:r>
          </a:p>
        </p:txBody>
      </p:sp>
    </p:spTree>
    <p:extLst>
      <p:ext uri="{BB962C8B-B14F-4D97-AF65-F5344CB8AC3E}">
        <p14:creationId xmlns:p14="http://schemas.microsoft.com/office/powerpoint/2010/main" val="807876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7144-A081-4194-D813-714D33A91E7E}"/>
              </a:ext>
            </a:extLst>
          </p:cNvPr>
          <p:cNvSpPr>
            <a:spLocks noGrp="1"/>
          </p:cNvSpPr>
          <p:nvPr>
            <p:ph type="title"/>
          </p:nvPr>
        </p:nvSpPr>
        <p:spPr/>
        <p:txBody>
          <a:bodyPr anchor="ctr"/>
          <a:lstStyle/>
          <a:p>
            <a:pPr algn="ctr"/>
            <a:r>
              <a:rPr lang="es-MX" b="1" dirty="0">
                <a:solidFill>
                  <a:srgbClr val="374151"/>
                </a:solidFill>
                <a:latin typeface="Söhne"/>
              </a:rPr>
              <a:t>Plan de acción</a:t>
            </a:r>
            <a:endParaRPr lang="es-CL" b="1" dirty="0">
              <a:solidFill>
                <a:srgbClr val="374151"/>
              </a:solidFill>
              <a:latin typeface="Söhne"/>
            </a:endParaRPr>
          </a:p>
        </p:txBody>
      </p:sp>
      <p:sp>
        <p:nvSpPr>
          <p:cNvPr id="4" name="Marcador de contenido 3">
            <a:extLst>
              <a:ext uri="{FF2B5EF4-FFF2-40B4-BE49-F238E27FC236}">
                <a16:creationId xmlns:a16="http://schemas.microsoft.com/office/drawing/2014/main" id="{B3412AE1-5C6B-04FF-1406-8363005B2C65}"/>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s-MX" b="1" i="0" dirty="0">
                <a:solidFill>
                  <a:srgbClr val="374151"/>
                </a:solidFill>
                <a:effectLst/>
              </a:rPr>
              <a:t>Optimización de Pagos y Datos en Tiempo Real:</a:t>
            </a:r>
            <a:endParaRPr lang="es-MX" b="0" i="0" dirty="0">
              <a:solidFill>
                <a:srgbClr val="374151"/>
              </a:solidFill>
              <a:effectLst/>
            </a:endParaRPr>
          </a:p>
          <a:p>
            <a:pPr marL="742950" lvl="1" indent="-285750" algn="l">
              <a:buFont typeface="Arial" panose="020B0604020202020204" pitchFamily="34" charset="0"/>
              <a:buChar char="•"/>
            </a:pPr>
            <a:r>
              <a:rPr lang="es-MX" b="1" i="0" dirty="0">
                <a:solidFill>
                  <a:srgbClr val="374151"/>
                </a:solidFill>
                <a:effectLst/>
              </a:rPr>
              <a:t>Incentivos para Métodos Electrónicos:</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Promover el uso de métodos de pago electrónicos.</a:t>
            </a:r>
          </a:p>
          <a:p>
            <a:pPr marL="1143000" lvl="2" indent="-228600" algn="l">
              <a:buFont typeface="Arial" panose="020B0604020202020204" pitchFamily="34" charset="0"/>
              <a:buChar char="•"/>
            </a:pPr>
            <a:r>
              <a:rPr lang="es-MX" b="0" i="0" dirty="0">
                <a:solidFill>
                  <a:srgbClr val="374151"/>
                </a:solidFill>
                <a:effectLst/>
              </a:rPr>
              <a:t>Ofrecer descuentos o beneficios a quienes utilicen estos métodos.</a:t>
            </a:r>
          </a:p>
          <a:p>
            <a:pPr marL="742950" lvl="1" indent="-285750" algn="l">
              <a:buFont typeface="Arial" panose="020B0604020202020204" pitchFamily="34" charset="0"/>
              <a:buChar char="•"/>
            </a:pPr>
            <a:r>
              <a:rPr lang="es-MX" b="1" i="0" dirty="0">
                <a:solidFill>
                  <a:srgbClr val="374151"/>
                </a:solidFill>
                <a:effectLst/>
              </a:rPr>
              <a:t>Sistema de Monitoreo en Tiempo Real:</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Implementar un sistema para capturar datos en tiempo real.</a:t>
            </a:r>
          </a:p>
          <a:p>
            <a:pPr marL="1143000" lvl="2" indent="-228600" algn="l">
              <a:buFont typeface="Arial" panose="020B0604020202020204" pitchFamily="34" charset="0"/>
              <a:buChar char="•"/>
            </a:pPr>
            <a:r>
              <a:rPr lang="es-MX" b="0" i="0" dirty="0">
                <a:solidFill>
                  <a:srgbClr val="374151"/>
                </a:solidFill>
                <a:effectLst/>
              </a:rPr>
              <a:t>Permitir ajustes rápidos basados en las tendencias del mercado.</a:t>
            </a:r>
          </a:p>
          <a:p>
            <a:pPr algn="l">
              <a:buFont typeface="Arial" panose="020B0604020202020204" pitchFamily="34" charset="0"/>
              <a:buChar char="•"/>
            </a:pPr>
            <a:r>
              <a:rPr lang="es-MX" b="1" i="0" dirty="0">
                <a:solidFill>
                  <a:srgbClr val="374151"/>
                </a:solidFill>
                <a:effectLst/>
              </a:rPr>
              <a:t>Segmentación por Edad y Colaboraciones Locales:</a:t>
            </a:r>
            <a:endParaRPr lang="es-MX" b="0" i="0" dirty="0">
              <a:solidFill>
                <a:srgbClr val="374151"/>
              </a:solidFill>
              <a:effectLst/>
            </a:endParaRPr>
          </a:p>
          <a:p>
            <a:pPr marL="742950" lvl="1" indent="-285750" algn="l">
              <a:buFont typeface="Arial" panose="020B0604020202020204" pitchFamily="34" charset="0"/>
              <a:buChar char="•"/>
            </a:pPr>
            <a:r>
              <a:rPr lang="es-MX" b="1" i="0" dirty="0">
                <a:solidFill>
                  <a:srgbClr val="374151"/>
                </a:solidFill>
                <a:effectLst/>
              </a:rPr>
              <a:t>Estrategias Adaptadas por Grupo de Edad:</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Personalizar estrategias de marketing para diferentes grupos de edad.</a:t>
            </a:r>
          </a:p>
          <a:p>
            <a:pPr marL="1143000" lvl="2" indent="-228600" algn="l">
              <a:buFont typeface="Arial" panose="020B0604020202020204" pitchFamily="34" charset="0"/>
              <a:buChar char="•"/>
            </a:pPr>
            <a:r>
              <a:rPr lang="es-MX" b="0" i="0" dirty="0">
                <a:solidFill>
                  <a:srgbClr val="374151"/>
                </a:solidFill>
                <a:effectLst/>
              </a:rPr>
              <a:t>Alinear la oferta de productos con las preferencias de cada segmento.</a:t>
            </a:r>
          </a:p>
          <a:p>
            <a:pPr marL="742950" lvl="1" indent="-285750" algn="l">
              <a:buFont typeface="Arial" panose="020B0604020202020204" pitchFamily="34" charset="0"/>
              <a:buChar char="•"/>
            </a:pPr>
            <a:r>
              <a:rPr lang="es-MX" b="1" i="0" dirty="0">
                <a:solidFill>
                  <a:srgbClr val="374151"/>
                </a:solidFill>
                <a:effectLst/>
              </a:rPr>
              <a:t>Colaboraciones Locales:</a:t>
            </a:r>
            <a:endParaRPr lang="es-MX" b="0" i="0" dirty="0">
              <a:solidFill>
                <a:srgbClr val="374151"/>
              </a:solidFill>
              <a:effectLst/>
            </a:endParaRPr>
          </a:p>
          <a:p>
            <a:pPr marL="1143000" lvl="2" indent="-228600" algn="l">
              <a:buFont typeface="Arial" panose="020B0604020202020204" pitchFamily="34" charset="0"/>
              <a:buChar char="•"/>
            </a:pPr>
            <a:r>
              <a:rPr lang="es-MX" b="0" i="0" dirty="0">
                <a:solidFill>
                  <a:srgbClr val="374151"/>
                </a:solidFill>
                <a:effectLst/>
              </a:rPr>
              <a:t>Establecer asociaciones con comunidades locales.</a:t>
            </a:r>
          </a:p>
          <a:p>
            <a:pPr marL="1143000" lvl="2" indent="-228600" algn="l">
              <a:buFont typeface="Arial" panose="020B0604020202020204" pitchFamily="34" charset="0"/>
              <a:buChar char="•"/>
            </a:pPr>
            <a:r>
              <a:rPr lang="es-MX" b="0" i="0" dirty="0">
                <a:solidFill>
                  <a:srgbClr val="374151"/>
                </a:solidFill>
                <a:effectLst/>
              </a:rPr>
              <a:t>Participar en eventos y actividades para fortalecer la conexión con los clientes.</a:t>
            </a:r>
          </a:p>
        </p:txBody>
      </p:sp>
    </p:spTree>
    <p:extLst>
      <p:ext uri="{BB962C8B-B14F-4D97-AF65-F5344CB8AC3E}">
        <p14:creationId xmlns:p14="http://schemas.microsoft.com/office/powerpoint/2010/main" val="67561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A4684-68E9-ADB8-D769-F7B8A73BBEE4}"/>
              </a:ext>
            </a:extLst>
          </p:cNvPr>
          <p:cNvSpPr>
            <a:spLocks noGrp="1"/>
          </p:cNvSpPr>
          <p:nvPr>
            <p:ph type="title"/>
          </p:nvPr>
        </p:nvSpPr>
        <p:spPr/>
        <p:txBody>
          <a:bodyPr anchor="ctr"/>
          <a:lstStyle/>
          <a:p>
            <a:pPr algn="ctr"/>
            <a:r>
              <a:rPr lang="es-MX" b="1" dirty="0">
                <a:latin typeface="Söhne"/>
              </a:rPr>
              <a:t>Objetivo</a:t>
            </a:r>
            <a:endParaRPr lang="es-CL" b="1" dirty="0">
              <a:latin typeface="Söhne"/>
            </a:endParaRPr>
          </a:p>
        </p:txBody>
      </p:sp>
      <p:sp>
        <p:nvSpPr>
          <p:cNvPr id="3" name="Marcador de contenido 2">
            <a:extLst>
              <a:ext uri="{FF2B5EF4-FFF2-40B4-BE49-F238E27FC236}">
                <a16:creationId xmlns:a16="http://schemas.microsoft.com/office/drawing/2014/main" id="{7180CD03-EE99-66FA-8C9F-1CA53B1D9039}"/>
              </a:ext>
            </a:extLst>
          </p:cNvPr>
          <p:cNvSpPr>
            <a:spLocks noGrp="1"/>
          </p:cNvSpPr>
          <p:nvPr>
            <p:ph idx="1"/>
          </p:nvPr>
        </p:nvSpPr>
        <p:spPr/>
        <p:txBody>
          <a:bodyPr>
            <a:normAutofit/>
          </a:bodyPr>
          <a:lstStyle/>
          <a:p>
            <a:pPr marL="0" indent="0" algn="just">
              <a:buNone/>
            </a:pPr>
            <a:r>
              <a:rPr lang="es-MX" b="0" i="0" dirty="0">
                <a:solidFill>
                  <a:srgbClr val="374151"/>
                </a:solidFill>
                <a:effectLst/>
                <a:latin typeface="Söhne"/>
              </a:rPr>
              <a:t>Analizar los hábitos de compra en los centros comerciales de Estambul para identificar patrones y tendencias, con el fin de mejorar la experiencia del cliente y aumentar la rentabilidad de los centros comerciales.</a:t>
            </a:r>
            <a:endParaRPr lang="es-CL" dirty="0"/>
          </a:p>
        </p:txBody>
      </p:sp>
    </p:spTree>
    <p:extLst>
      <p:ext uri="{BB962C8B-B14F-4D97-AF65-F5344CB8AC3E}">
        <p14:creationId xmlns:p14="http://schemas.microsoft.com/office/powerpoint/2010/main" val="199686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D3588-B5E5-3BAE-6FBC-3349EDFC8262}"/>
              </a:ext>
            </a:extLst>
          </p:cNvPr>
          <p:cNvSpPr>
            <a:spLocks noGrp="1"/>
          </p:cNvSpPr>
          <p:nvPr>
            <p:ph type="title"/>
          </p:nvPr>
        </p:nvSpPr>
        <p:spPr/>
        <p:txBody>
          <a:bodyPr anchor="b"/>
          <a:lstStyle/>
          <a:p>
            <a:pPr algn="ctr"/>
            <a:r>
              <a:rPr lang="es-CL" b="1" i="0" dirty="0">
                <a:effectLst/>
                <a:latin typeface="Söhne"/>
              </a:rPr>
              <a:t>Alcance del Proyecto</a:t>
            </a:r>
            <a:br>
              <a:rPr lang="es-MX" b="0" i="0" dirty="0">
                <a:solidFill>
                  <a:srgbClr val="374151"/>
                </a:solidFill>
                <a:effectLst/>
                <a:latin typeface="Söhne"/>
              </a:rPr>
            </a:br>
            <a:endParaRPr lang="es-CL" dirty="0"/>
          </a:p>
        </p:txBody>
      </p:sp>
      <p:sp>
        <p:nvSpPr>
          <p:cNvPr id="3" name="Marcador de contenido 2">
            <a:extLst>
              <a:ext uri="{FF2B5EF4-FFF2-40B4-BE49-F238E27FC236}">
                <a16:creationId xmlns:a16="http://schemas.microsoft.com/office/drawing/2014/main" id="{378578B3-E2E0-2E24-30FE-643A007284DD}"/>
              </a:ext>
            </a:extLst>
          </p:cNvPr>
          <p:cNvSpPr>
            <a:spLocks noGrp="1"/>
          </p:cNvSpPr>
          <p:nvPr>
            <p:ph idx="1"/>
          </p:nvPr>
        </p:nvSpPr>
        <p:spPr/>
        <p:txBody>
          <a:bodyPr/>
          <a:lstStyle/>
          <a:p>
            <a:pPr marL="0" indent="0">
              <a:buNone/>
            </a:pPr>
            <a:r>
              <a:rPr lang="es-MX" b="0" i="0" dirty="0">
                <a:solidFill>
                  <a:srgbClr val="374151"/>
                </a:solidFill>
                <a:effectLst/>
                <a:latin typeface="Söhne"/>
              </a:rPr>
              <a:t>El proyecto incluye un análisis detallado de datos de transacciones de 10 centros comerciales en Estambul, centrándose en la comprensión de las preferencias de compra por categoría de producto, métodos de pago y la relación entre la demografía y los patrones de compra.</a:t>
            </a:r>
            <a:endParaRPr lang="es-CL" dirty="0"/>
          </a:p>
        </p:txBody>
      </p:sp>
    </p:spTree>
    <p:extLst>
      <p:ext uri="{BB962C8B-B14F-4D97-AF65-F5344CB8AC3E}">
        <p14:creationId xmlns:p14="http://schemas.microsoft.com/office/powerpoint/2010/main" val="294949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C94EB-6DF6-0411-223A-FE81FC0C5480}"/>
              </a:ext>
            </a:extLst>
          </p:cNvPr>
          <p:cNvSpPr>
            <a:spLocks noGrp="1"/>
          </p:cNvSpPr>
          <p:nvPr>
            <p:ph type="title"/>
          </p:nvPr>
        </p:nvSpPr>
        <p:spPr/>
        <p:txBody>
          <a:bodyPr anchor="ctr"/>
          <a:lstStyle/>
          <a:p>
            <a:pPr algn="ctr"/>
            <a:r>
              <a:rPr lang="es-CL" b="1" i="0" dirty="0">
                <a:effectLst/>
                <a:latin typeface="Söhne"/>
              </a:rPr>
              <a:t>Usuario Final del Análisis</a:t>
            </a:r>
            <a:endParaRPr lang="es-CL" dirty="0"/>
          </a:p>
        </p:txBody>
      </p:sp>
      <p:sp>
        <p:nvSpPr>
          <p:cNvPr id="3" name="Marcador de contenido 2">
            <a:extLst>
              <a:ext uri="{FF2B5EF4-FFF2-40B4-BE49-F238E27FC236}">
                <a16:creationId xmlns:a16="http://schemas.microsoft.com/office/drawing/2014/main" id="{7032E388-CF3A-6D7D-E264-62315B3B966A}"/>
              </a:ext>
            </a:extLst>
          </p:cNvPr>
          <p:cNvSpPr>
            <a:spLocks noGrp="1"/>
          </p:cNvSpPr>
          <p:nvPr>
            <p:ph idx="1"/>
          </p:nvPr>
        </p:nvSpPr>
        <p:spPr/>
        <p:txBody>
          <a:bodyPr/>
          <a:lstStyle/>
          <a:p>
            <a:r>
              <a:rPr lang="es-MX" b="0" i="0" dirty="0">
                <a:solidFill>
                  <a:srgbClr val="374151"/>
                </a:solidFill>
                <a:effectLst/>
                <a:latin typeface="Söhne"/>
              </a:rPr>
              <a:t>Directivos </a:t>
            </a:r>
          </a:p>
          <a:p>
            <a:r>
              <a:rPr lang="es-MX" dirty="0">
                <a:solidFill>
                  <a:srgbClr val="374151"/>
                </a:solidFill>
                <a:latin typeface="Söhne"/>
              </a:rPr>
              <a:t>G</a:t>
            </a:r>
            <a:r>
              <a:rPr lang="es-MX" b="0" i="0" dirty="0">
                <a:solidFill>
                  <a:srgbClr val="374151"/>
                </a:solidFill>
                <a:effectLst/>
                <a:latin typeface="Söhne"/>
              </a:rPr>
              <a:t>erentes de centros comerciales </a:t>
            </a:r>
          </a:p>
          <a:p>
            <a:r>
              <a:rPr lang="es-MX" dirty="0">
                <a:solidFill>
                  <a:srgbClr val="374151"/>
                </a:solidFill>
                <a:latin typeface="Söhne"/>
              </a:rPr>
              <a:t>E</a:t>
            </a:r>
            <a:r>
              <a:rPr lang="es-MX" b="0" i="0" dirty="0">
                <a:solidFill>
                  <a:srgbClr val="374151"/>
                </a:solidFill>
                <a:effectLst/>
                <a:latin typeface="Söhne"/>
              </a:rPr>
              <a:t>quipos de marketing y ventas </a:t>
            </a:r>
          </a:p>
          <a:p>
            <a:r>
              <a:rPr lang="es-MX" dirty="0">
                <a:solidFill>
                  <a:srgbClr val="374151"/>
                </a:solidFill>
                <a:latin typeface="Söhne"/>
              </a:rPr>
              <a:t>A</a:t>
            </a:r>
            <a:r>
              <a:rPr lang="es-MX" b="0" i="0" dirty="0">
                <a:solidFill>
                  <a:srgbClr val="374151"/>
                </a:solidFill>
                <a:effectLst/>
                <a:latin typeface="Söhne"/>
              </a:rPr>
              <a:t>nalistas de datos </a:t>
            </a:r>
          </a:p>
          <a:p>
            <a:r>
              <a:rPr lang="es-MX" dirty="0">
                <a:solidFill>
                  <a:srgbClr val="374151"/>
                </a:solidFill>
                <a:latin typeface="Söhne"/>
              </a:rPr>
              <a:t>P</a:t>
            </a:r>
            <a:r>
              <a:rPr lang="es-MX" b="0" i="0" dirty="0">
                <a:solidFill>
                  <a:srgbClr val="374151"/>
                </a:solidFill>
                <a:effectLst/>
                <a:latin typeface="Söhne"/>
              </a:rPr>
              <a:t>rofesionales de inteligencia de negocios</a:t>
            </a:r>
          </a:p>
          <a:p>
            <a:r>
              <a:rPr lang="es-MX" dirty="0">
                <a:solidFill>
                  <a:srgbClr val="374151"/>
                </a:solidFill>
                <a:latin typeface="Söhne"/>
              </a:rPr>
              <a:t>I</a:t>
            </a:r>
            <a:r>
              <a:rPr lang="es-MX" b="0" i="0" dirty="0">
                <a:solidFill>
                  <a:srgbClr val="374151"/>
                </a:solidFill>
                <a:effectLst/>
                <a:latin typeface="Söhne"/>
              </a:rPr>
              <a:t>nvestigadores y académicos interesados en el comportamiento del consumidor y las tendencias de compra en la industria minorista.</a:t>
            </a:r>
            <a:endParaRPr lang="es-CL" dirty="0"/>
          </a:p>
        </p:txBody>
      </p:sp>
    </p:spTree>
    <p:extLst>
      <p:ext uri="{BB962C8B-B14F-4D97-AF65-F5344CB8AC3E}">
        <p14:creationId xmlns:p14="http://schemas.microsoft.com/office/powerpoint/2010/main" val="2445648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5946E-174A-1EA4-FD46-D3E80273B688}"/>
              </a:ext>
            </a:extLst>
          </p:cNvPr>
          <p:cNvSpPr>
            <a:spLocks noGrp="1"/>
          </p:cNvSpPr>
          <p:nvPr>
            <p:ph type="title"/>
          </p:nvPr>
        </p:nvSpPr>
        <p:spPr/>
        <p:txBody>
          <a:bodyPr anchor="ctr"/>
          <a:lstStyle/>
          <a:p>
            <a:pPr algn="ctr"/>
            <a:r>
              <a:rPr lang="es-MX" b="1" i="0" dirty="0">
                <a:effectLst/>
                <a:latin typeface="Söhne"/>
              </a:rPr>
              <a:t>Nivel de Aplicación del Análisis</a:t>
            </a:r>
            <a:endParaRPr lang="es-CL" dirty="0"/>
          </a:p>
        </p:txBody>
      </p:sp>
      <p:sp>
        <p:nvSpPr>
          <p:cNvPr id="3" name="Marcador de contenido 2">
            <a:extLst>
              <a:ext uri="{FF2B5EF4-FFF2-40B4-BE49-F238E27FC236}">
                <a16:creationId xmlns:a16="http://schemas.microsoft.com/office/drawing/2014/main" id="{D7A26514-8521-AF17-41E5-90B25C901CEC}"/>
              </a:ext>
            </a:extLst>
          </p:cNvPr>
          <p:cNvSpPr>
            <a:spLocks noGrp="1"/>
          </p:cNvSpPr>
          <p:nvPr>
            <p:ph idx="1"/>
          </p:nvPr>
        </p:nvSpPr>
        <p:spPr/>
        <p:txBody>
          <a:bodyPr/>
          <a:lstStyle/>
          <a:p>
            <a:pPr algn="l">
              <a:buFont typeface="Arial" panose="020B0604020202020204" pitchFamily="34" charset="0"/>
              <a:buChar char="•"/>
            </a:pPr>
            <a:r>
              <a:rPr lang="es-MX" b="1" i="0" dirty="0">
                <a:solidFill>
                  <a:srgbClr val="374151"/>
                </a:solidFill>
                <a:effectLst/>
                <a:latin typeface="Söhne"/>
              </a:rPr>
              <a:t>Táctico</a:t>
            </a:r>
            <a:r>
              <a:rPr lang="es-MX" b="0" i="0" dirty="0">
                <a:solidFill>
                  <a:srgbClr val="374151"/>
                </a:solidFill>
                <a:effectLst/>
                <a:latin typeface="Söhne"/>
              </a:rPr>
              <a:t>: Ajuste de estrategias de marketing y promoción basado en preferencias de compra.</a:t>
            </a:r>
          </a:p>
          <a:p>
            <a:pPr marL="0" indent="0" algn="just">
              <a:buNone/>
            </a:pPr>
            <a:r>
              <a:rPr lang="es-MX" b="0" i="0" dirty="0">
                <a:solidFill>
                  <a:srgbClr val="374151"/>
                </a:solidFill>
                <a:effectLst/>
                <a:latin typeface="Söhne"/>
              </a:rPr>
              <a:t>La elección del nivel táctico se basa en la necesidad de ajustar estrategias de marketing y promoción para adaptarse a las preferencias de compra identificadas en el análisis de datos. Este enfoque permitirá mejorar la eficiencia operativa y aumentar la rentabilidad a largo plazo al satisfacer de manera más efectiva las necesidades y deseos de los consumidores en los centros comerciales de Estambul.</a:t>
            </a:r>
            <a:endParaRPr lang="es-CL" dirty="0"/>
          </a:p>
        </p:txBody>
      </p:sp>
    </p:spTree>
    <p:extLst>
      <p:ext uri="{BB962C8B-B14F-4D97-AF65-F5344CB8AC3E}">
        <p14:creationId xmlns:p14="http://schemas.microsoft.com/office/powerpoint/2010/main" val="2871549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4D350-3C7B-9E85-95D6-B3241D048CDD}"/>
              </a:ext>
            </a:extLst>
          </p:cNvPr>
          <p:cNvSpPr>
            <a:spLocks noGrp="1"/>
          </p:cNvSpPr>
          <p:nvPr>
            <p:ph type="title"/>
          </p:nvPr>
        </p:nvSpPr>
        <p:spPr/>
        <p:txBody>
          <a:bodyPr anchor="ctr"/>
          <a:lstStyle/>
          <a:p>
            <a:pPr algn="ctr"/>
            <a:r>
              <a:rPr lang="es-MX" b="1" dirty="0">
                <a:solidFill>
                  <a:srgbClr val="374151"/>
                </a:solidFill>
                <a:latin typeface="Söhne"/>
              </a:rPr>
              <a:t>Diagrama Entidad-</a:t>
            </a:r>
            <a:r>
              <a:rPr lang="es-MX" b="1" dirty="0" err="1">
                <a:solidFill>
                  <a:srgbClr val="374151"/>
                </a:solidFill>
                <a:latin typeface="Söhne"/>
              </a:rPr>
              <a:t>Relacion</a:t>
            </a:r>
            <a:endParaRPr lang="es-CL" b="1" dirty="0">
              <a:solidFill>
                <a:srgbClr val="374151"/>
              </a:solidFill>
              <a:latin typeface="Söhne"/>
            </a:endParaRPr>
          </a:p>
        </p:txBody>
      </p:sp>
      <p:pic>
        <p:nvPicPr>
          <p:cNvPr id="4" name="Imagen 3">
            <a:extLst>
              <a:ext uri="{FF2B5EF4-FFF2-40B4-BE49-F238E27FC236}">
                <a16:creationId xmlns:a16="http://schemas.microsoft.com/office/drawing/2014/main" id="{E93822B3-AD5B-0F88-0E02-DCC859B6A4E4}"/>
              </a:ext>
            </a:extLst>
          </p:cNvPr>
          <p:cNvPicPr>
            <a:picLocks noChangeAspect="1"/>
          </p:cNvPicPr>
          <p:nvPr/>
        </p:nvPicPr>
        <p:blipFill>
          <a:blip r:embed="rId2"/>
          <a:stretch>
            <a:fillRect/>
          </a:stretch>
        </p:blipFill>
        <p:spPr>
          <a:xfrm>
            <a:off x="1493121" y="1423488"/>
            <a:ext cx="9205758" cy="5151566"/>
          </a:xfrm>
          <a:prstGeom prst="rect">
            <a:avLst/>
          </a:prstGeom>
        </p:spPr>
      </p:pic>
    </p:spTree>
    <p:extLst>
      <p:ext uri="{BB962C8B-B14F-4D97-AF65-F5344CB8AC3E}">
        <p14:creationId xmlns:p14="http://schemas.microsoft.com/office/powerpoint/2010/main" val="260996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A69187-0031-1FB1-8BF3-AC03519AFF88}"/>
              </a:ext>
            </a:extLst>
          </p:cNvPr>
          <p:cNvSpPr>
            <a:spLocks noGrp="1"/>
          </p:cNvSpPr>
          <p:nvPr>
            <p:ph type="title"/>
          </p:nvPr>
        </p:nvSpPr>
        <p:spPr/>
        <p:txBody>
          <a:bodyPr anchor="ctr"/>
          <a:lstStyle/>
          <a:p>
            <a:pPr algn="ctr"/>
            <a:r>
              <a:rPr lang="es-MX" b="1" dirty="0">
                <a:solidFill>
                  <a:srgbClr val="374151"/>
                </a:solidFill>
                <a:latin typeface="Söhne"/>
              </a:rPr>
              <a:t>Listado de tablas</a:t>
            </a:r>
            <a:endParaRPr lang="es-CL" b="1" dirty="0">
              <a:solidFill>
                <a:srgbClr val="374151"/>
              </a:solidFill>
              <a:latin typeface="Söhne"/>
            </a:endParaRPr>
          </a:p>
        </p:txBody>
      </p:sp>
      <p:graphicFrame>
        <p:nvGraphicFramePr>
          <p:cNvPr id="19" name="Tabla 18">
            <a:extLst>
              <a:ext uri="{FF2B5EF4-FFF2-40B4-BE49-F238E27FC236}">
                <a16:creationId xmlns:a16="http://schemas.microsoft.com/office/drawing/2014/main" id="{FBF7BB32-87CA-C6E8-035A-353CAAB45E01}"/>
              </a:ext>
            </a:extLst>
          </p:cNvPr>
          <p:cNvGraphicFramePr>
            <a:graphicFrameLocks noGrp="1"/>
          </p:cNvGraphicFramePr>
          <p:nvPr>
            <p:extLst>
              <p:ext uri="{D42A27DB-BD31-4B8C-83A1-F6EECF244321}">
                <p14:modId xmlns:p14="http://schemas.microsoft.com/office/powerpoint/2010/main" val="4183225778"/>
              </p:ext>
            </p:extLst>
          </p:nvPr>
        </p:nvGraphicFramePr>
        <p:xfrm>
          <a:off x="5053780" y="2013892"/>
          <a:ext cx="5928852" cy="1463040"/>
        </p:xfrm>
        <a:graphic>
          <a:graphicData uri="http://schemas.openxmlformats.org/drawingml/2006/table">
            <a:tbl>
              <a:tblPr/>
              <a:tblGrid>
                <a:gridCol w="1518248">
                  <a:extLst>
                    <a:ext uri="{9D8B030D-6E8A-4147-A177-3AD203B41FA5}">
                      <a16:colId xmlns:a16="http://schemas.microsoft.com/office/drawing/2014/main" val="310076376"/>
                    </a:ext>
                  </a:extLst>
                </a:gridCol>
                <a:gridCol w="2469554">
                  <a:extLst>
                    <a:ext uri="{9D8B030D-6E8A-4147-A177-3AD203B41FA5}">
                      <a16:colId xmlns:a16="http://schemas.microsoft.com/office/drawing/2014/main" val="3123316321"/>
                    </a:ext>
                  </a:extLst>
                </a:gridCol>
                <a:gridCol w="1941050">
                  <a:extLst>
                    <a:ext uri="{9D8B030D-6E8A-4147-A177-3AD203B41FA5}">
                      <a16:colId xmlns:a16="http://schemas.microsoft.com/office/drawing/2014/main" val="3581055296"/>
                    </a:ext>
                  </a:extLst>
                </a:gridCol>
              </a:tblGrid>
              <a:tr h="182880">
                <a:tc gridSpan="3">
                  <a:txBody>
                    <a:bodyPr/>
                    <a:lstStyle/>
                    <a:p>
                      <a:pPr algn="ctr" fontAlgn="b"/>
                      <a:r>
                        <a:rPr lang="es-CL" sz="1100" b="0" i="0" u="none" strike="noStrike" dirty="0" err="1">
                          <a:solidFill>
                            <a:srgbClr val="000000"/>
                          </a:solidFill>
                          <a:effectLst/>
                          <a:latin typeface="Calibri" panose="020F0502020204030204" pitchFamily="34" charset="0"/>
                        </a:rPr>
                        <a:t>Customer_shopping_data</a:t>
                      </a:r>
                      <a:endParaRPr lang="es-CL"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1857787867"/>
                  </a:ext>
                </a:extLst>
              </a:tr>
              <a:tr h="182880">
                <a:tc>
                  <a:txBody>
                    <a:bodyPr/>
                    <a:lstStyle/>
                    <a:p>
                      <a:pPr algn="l" fontAlgn="b"/>
                      <a:r>
                        <a:rPr lang="es-CL" sz="1100" b="0" i="0" u="none" strike="noStrike">
                          <a:solidFill>
                            <a:srgbClr val="000000"/>
                          </a:solidFill>
                          <a:effectLst/>
                          <a:latin typeface="Calibri" panose="020F0502020204030204" pitchFamily="34" charset="0"/>
                        </a:rPr>
                        <a:t>Columna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dato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clave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260320817"/>
                  </a:ext>
                </a:extLst>
              </a:tr>
              <a:tr h="182880">
                <a:tc>
                  <a:txBody>
                    <a:bodyPr/>
                    <a:lstStyle/>
                    <a:p>
                      <a:pPr algn="l" fontAlgn="b"/>
                      <a:r>
                        <a:rPr lang="es-CL" sz="1100" b="0" i="0" u="none" strike="noStrike">
                          <a:solidFill>
                            <a:srgbClr val="000000"/>
                          </a:solidFill>
                          <a:effectLst/>
                          <a:latin typeface="Calibri" panose="020F0502020204030204" pitchFamily="34" charset="0"/>
                        </a:rPr>
                        <a:t>invoice_no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err="1">
                          <a:solidFill>
                            <a:srgbClr val="000000"/>
                          </a:solidFill>
                          <a:effectLst/>
                          <a:latin typeface="Calibri" panose="020F0502020204030204" pitchFamily="34" charset="0"/>
                        </a:rPr>
                        <a:t>varchar</a:t>
                      </a:r>
                      <a:endParaRPr lang="es-CL"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FK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068443"/>
                  </a:ext>
                </a:extLst>
              </a:tr>
              <a:tr h="182880">
                <a:tc>
                  <a:txBody>
                    <a:bodyPr/>
                    <a:lstStyle/>
                    <a:p>
                      <a:pPr algn="l" fontAlgn="b"/>
                      <a:r>
                        <a:rPr lang="es-CL" sz="1100" b="0" i="0" u="none" strike="noStrike">
                          <a:solidFill>
                            <a:srgbClr val="000000"/>
                          </a:solidFill>
                          <a:effectLst/>
                          <a:latin typeface="Calibri" panose="020F0502020204030204" pitchFamily="34" charset="0"/>
                        </a:rPr>
                        <a:t>customer_id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FK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1365666"/>
                  </a:ext>
                </a:extLst>
              </a:tr>
              <a:tr h="182880">
                <a:tc>
                  <a:txBody>
                    <a:bodyPr/>
                    <a:lstStyle/>
                    <a:p>
                      <a:pPr algn="l" fontAlgn="b"/>
                      <a:r>
                        <a:rPr lang="es-CL" sz="1100" b="0" i="0" u="none" strike="noStrike">
                          <a:solidFill>
                            <a:srgbClr val="000000"/>
                          </a:solidFill>
                          <a:effectLst/>
                          <a:latin typeface="Calibri" panose="020F0502020204030204" pitchFamily="34" charset="0"/>
                        </a:rPr>
                        <a:t>category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FK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53692"/>
                  </a:ext>
                </a:extLst>
              </a:tr>
              <a:tr h="182880">
                <a:tc>
                  <a:txBody>
                    <a:bodyPr/>
                    <a:lstStyle/>
                    <a:p>
                      <a:pPr algn="l" fontAlgn="b"/>
                      <a:r>
                        <a:rPr lang="es-CL" sz="1100" b="0" i="0" u="none" strike="noStrike">
                          <a:solidFill>
                            <a:srgbClr val="000000"/>
                          </a:solidFill>
                          <a:effectLst/>
                          <a:latin typeface="Calibri" panose="020F0502020204030204" pitchFamily="34" charset="0"/>
                        </a:rPr>
                        <a:t>quantity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842891"/>
                  </a:ext>
                </a:extLst>
              </a:tr>
              <a:tr h="182880">
                <a:tc>
                  <a:txBody>
                    <a:bodyPr/>
                    <a:lstStyle/>
                    <a:p>
                      <a:pPr algn="l" fontAlgn="b"/>
                      <a:r>
                        <a:rPr lang="es-CL" sz="1100" b="0" i="0" u="none" strike="noStrike">
                          <a:solidFill>
                            <a:srgbClr val="000000"/>
                          </a:solidFill>
                          <a:effectLst/>
                          <a:latin typeface="Calibri" panose="020F0502020204030204" pitchFamily="34" charset="0"/>
                        </a:rPr>
                        <a:t>price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990531"/>
                  </a:ext>
                </a:extLst>
              </a:tr>
              <a:tr h="182880">
                <a:tc>
                  <a:txBody>
                    <a:bodyPr/>
                    <a:lstStyle/>
                    <a:p>
                      <a:pPr algn="l" fontAlgn="b"/>
                      <a:r>
                        <a:rPr lang="es-CL" sz="1100" b="0" i="0" u="none" strike="noStrike">
                          <a:solidFill>
                            <a:srgbClr val="000000"/>
                          </a:solidFill>
                          <a:effectLst/>
                          <a:latin typeface="Calibri" panose="020F0502020204030204" pitchFamily="34" charset="0"/>
                        </a:rPr>
                        <a:t>payment_method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a:solidFill>
                            <a:srgbClr val="000000"/>
                          </a:solidFill>
                          <a:effectLst/>
                          <a:latin typeface="Calibri" panose="020F0502020204030204" pitchFamily="34" charset="0"/>
                        </a:rPr>
                        <a:t>FK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5168872"/>
                  </a:ext>
                </a:extLst>
              </a:tr>
            </a:tbl>
          </a:graphicData>
        </a:graphic>
      </p:graphicFrame>
      <p:graphicFrame>
        <p:nvGraphicFramePr>
          <p:cNvPr id="23" name="Marcador de contenido 22">
            <a:extLst>
              <a:ext uri="{FF2B5EF4-FFF2-40B4-BE49-F238E27FC236}">
                <a16:creationId xmlns:a16="http://schemas.microsoft.com/office/drawing/2014/main" id="{55EBB710-82C8-9465-C41E-B4B7B062D991}"/>
              </a:ext>
            </a:extLst>
          </p:cNvPr>
          <p:cNvGraphicFramePr>
            <a:graphicFrameLocks noGrp="1"/>
          </p:cNvGraphicFramePr>
          <p:nvPr>
            <p:ph idx="1"/>
            <p:extLst>
              <p:ext uri="{D42A27DB-BD31-4B8C-83A1-F6EECF244321}">
                <p14:modId xmlns:p14="http://schemas.microsoft.com/office/powerpoint/2010/main" val="1101026422"/>
              </p:ext>
            </p:extLst>
          </p:nvPr>
        </p:nvGraphicFramePr>
        <p:xfrm>
          <a:off x="574598" y="2013891"/>
          <a:ext cx="3962400" cy="2272974"/>
        </p:xfrm>
        <a:graphic>
          <a:graphicData uri="http://schemas.openxmlformats.org/drawingml/2006/table">
            <a:tbl>
              <a:tblPr/>
              <a:tblGrid>
                <a:gridCol w="1511300">
                  <a:extLst>
                    <a:ext uri="{9D8B030D-6E8A-4147-A177-3AD203B41FA5}">
                      <a16:colId xmlns:a16="http://schemas.microsoft.com/office/drawing/2014/main" val="1407325808"/>
                    </a:ext>
                  </a:extLst>
                </a:gridCol>
                <a:gridCol w="2451100">
                  <a:extLst>
                    <a:ext uri="{9D8B030D-6E8A-4147-A177-3AD203B41FA5}">
                      <a16:colId xmlns:a16="http://schemas.microsoft.com/office/drawing/2014/main" val="362658248"/>
                    </a:ext>
                  </a:extLst>
                </a:gridCol>
              </a:tblGrid>
              <a:tr h="378829">
                <a:tc>
                  <a:txBody>
                    <a:bodyPr/>
                    <a:lstStyle/>
                    <a:p>
                      <a:pPr marL="0" indent="0" algn="l" fontAlgn="b">
                        <a:buFont typeface="Arial" panose="020B0604020202020204" pitchFamily="34" charset="0"/>
                        <a:buNone/>
                      </a:pPr>
                      <a:r>
                        <a:rPr lang="es-CL" sz="1100" b="0" i="0" u="none" strike="noStrike" dirty="0">
                          <a:solidFill>
                            <a:srgbClr val="000000"/>
                          </a:solidFill>
                          <a:effectLst/>
                          <a:latin typeface="Calibri" panose="020F0502020204030204" pitchFamily="34" charset="0"/>
                        </a:rPr>
                        <a:t>Tabla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marL="0" indent="0" algn="l" fontAlgn="b">
                        <a:buFont typeface="Arial" panose="020B0604020202020204" pitchFamily="34" charset="0"/>
                        <a:buNone/>
                      </a:pPr>
                      <a:r>
                        <a:rPr lang="es-CL" sz="1100" b="0" i="0" u="none" strike="noStrike" dirty="0">
                          <a:solidFill>
                            <a:srgbClr val="000000"/>
                          </a:solidFill>
                          <a:effectLst/>
                          <a:latin typeface="Calibri" panose="020F0502020204030204" pitchFamily="34" charset="0"/>
                        </a:rPr>
                        <a:t>Observación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67028652"/>
                  </a:ext>
                </a:extLst>
              </a:tr>
              <a:tr h="378829">
                <a:tc>
                  <a:txBody>
                    <a:bodyPr/>
                    <a:lstStyle/>
                    <a:p>
                      <a:pPr marL="0" indent="0" algn="l" fontAlgn="b">
                        <a:buFont typeface="Arial" panose="020B0604020202020204" pitchFamily="34" charset="0"/>
                        <a:buNone/>
                      </a:pPr>
                      <a:r>
                        <a:rPr lang="es-CL" sz="1100" b="0" i="0" u="none" strike="noStrike">
                          <a:solidFill>
                            <a:srgbClr val="000000"/>
                          </a:solidFill>
                          <a:effectLst/>
                          <a:latin typeface="Calibri" panose="020F0502020204030204" pitchFamily="34" charset="0"/>
                        </a:rPr>
                        <a:t>Customer_shopping_data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fontAlgn="b">
                        <a:buFont typeface="Arial" panose="020B0604020202020204" pitchFamily="34" charset="0"/>
                        <a:buNone/>
                      </a:pPr>
                      <a:r>
                        <a:rPr lang="es-MX" sz="1100" b="0" i="0" u="none" strike="noStrike" dirty="0">
                          <a:solidFill>
                            <a:srgbClr val="000000"/>
                          </a:solidFill>
                          <a:effectLst/>
                          <a:latin typeface="Calibri" panose="020F0502020204030204" pitchFamily="34" charset="0"/>
                        </a:rPr>
                        <a:t>Listado de clientes y sus compras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5470442"/>
                  </a:ext>
                </a:extLst>
              </a:tr>
              <a:tr h="378829">
                <a:tc>
                  <a:txBody>
                    <a:bodyPr/>
                    <a:lstStyle/>
                    <a:p>
                      <a:pPr marL="0" indent="0" algn="l" fontAlgn="b">
                        <a:buFont typeface="Arial" panose="020B0604020202020204" pitchFamily="34" charset="0"/>
                        <a:buNone/>
                      </a:pPr>
                      <a:r>
                        <a:rPr lang="es-CL" sz="1100" b="0" i="0" u="none" strike="noStrike">
                          <a:solidFill>
                            <a:srgbClr val="000000"/>
                          </a:solidFill>
                          <a:effectLst/>
                          <a:latin typeface="Calibri" panose="020F0502020204030204" pitchFamily="34" charset="0"/>
                        </a:rPr>
                        <a:t>Invoice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fontAlgn="b">
                        <a:buFont typeface="Arial" panose="020B0604020202020204" pitchFamily="34" charset="0"/>
                        <a:buNone/>
                      </a:pPr>
                      <a:r>
                        <a:rPr lang="es-MX" sz="1100" b="0" i="0" u="none" strike="noStrike" dirty="0">
                          <a:solidFill>
                            <a:srgbClr val="000000"/>
                          </a:solidFill>
                          <a:effectLst/>
                          <a:latin typeface="Calibri" panose="020F0502020204030204" pitchFamily="34" charset="0"/>
                        </a:rPr>
                        <a:t>Numero de boleta con datos de la compra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2981023"/>
                  </a:ext>
                </a:extLst>
              </a:tr>
              <a:tr h="378829">
                <a:tc>
                  <a:txBody>
                    <a:bodyPr/>
                    <a:lstStyle/>
                    <a:p>
                      <a:pPr marL="0" indent="0" algn="l" fontAlgn="b">
                        <a:buFont typeface="Arial" panose="020B0604020202020204" pitchFamily="34" charset="0"/>
                        <a:buNone/>
                      </a:pPr>
                      <a:r>
                        <a:rPr lang="es-CL" sz="1100" b="0" i="0" u="none" strike="noStrike">
                          <a:solidFill>
                            <a:srgbClr val="000000"/>
                          </a:solidFill>
                          <a:effectLst/>
                          <a:latin typeface="Calibri" panose="020F0502020204030204" pitchFamily="34" charset="0"/>
                        </a:rPr>
                        <a:t>Customer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fontAlgn="b">
                        <a:buFont typeface="Arial" panose="020B0604020202020204" pitchFamily="34" charset="0"/>
                        <a:buNone/>
                      </a:pPr>
                      <a:r>
                        <a:rPr lang="es-CL" sz="1100" b="0" i="0" u="none" strike="noStrike" dirty="0">
                          <a:solidFill>
                            <a:srgbClr val="000000"/>
                          </a:solidFill>
                          <a:effectLst/>
                          <a:latin typeface="Calibri" panose="020F0502020204030204" pitchFamily="34" charset="0"/>
                        </a:rPr>
                        <a:t>Datos cliente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210173"/>
                  </a:ext>
                </a:extLst>
              </a:tr>
              <a:tr h="378829">
                <a:tc>
                  <a:txBody>
                    <a:bodyPr/>
                    <a:lstStyle/>
                    <a:p>
                      <a:pPr marL="0" indent="0" algn="l" fontAlgn="b">
                        <a:buFont typeface="Arial" panose="020B0604020202020204" pitchFamily="34" charset="0"/>
                        <a:buNone/>
                      </a:pPr>
                      <a:r>
                        <a:rPr lang="es-CL" sz="1100" b="0" i="0" u="none" strike="noStrike">
                          <a:solidFill>
                            <a:srgbClr val="000000"/>
                          </a:solidFill>
                          <a:effectLst/>
                          <a:latin typeface="Calibri" panose="020F0502020204030204" pitchFamily="34" charset="0"/>
                        </a:rPr>
                        <a:t>Category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fontAlgn="b">
                        <a:buFont typeface="Arial" panose="020B0604020202020204" pitchFamily="34" charset="0"/>
                        <a:buNone/>
                      </a:pPr>
                      <a:r>
                        <a:rPr lang="es-CL" sz="1100" b="0" i="0" u="none" strike="noStrike" dirty="0">
                          <a:solidFill>
                            <a:srgbClr val="000000"/>
                          </a:solidFill>
                          <a:effectLst/>
                          <a:latin typeface="Calibri" panose="020F0502020204030204" pitchFamily="34" charset="0"/>
                        </a:rPr>
                        <a:t>Categoría compra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906226"/>
                  </a:ext>
                </a:extLst>
              </a:tr>
              <a:tr h="378829">
                <a:tc>
                  <a:txBody>
                    <a:bodyPr/>
                    <a:lstStyle/>
                    <a:p>
                      <a:pPr marL="0" indent="0" algn="l" fontAlgn="b">
                        <a:buFont typeface="Arial" panose="020B0604020202020204" pitchFamily="34" charset="0"/>
                        <a:buNone/>
                      </a:pPr>
                      <a:r>
                        <a:rPr lang="es-CL" sz="1100" b="0" i="0" u="none" strike="noStrike">
                          <a:solidFill>
                            <a:srgbClr val="000000"/>
                          </a:solidFill>
                          <a:effectLst/>
                          <a:latin typeface="Calibri" panose="020F0502020204030204" pitchFamily="34" charset="0"/>
                        </a:rPr>
                        <a:t>Payment_method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l" fontAlgn="b">
                        <a:buFont typeface="Arial" panose="020B0604020202020204" pitchFamily="34" charset="0"/>
                        <a:buNone/>
                      </a:pPr>
                      <a:r>
                        <a:rPr lang="es-CL" sz="1100" b="0" i="0" u="none" strike="noStrike" dirty="0">
                          <a:solidFill>
                            <a:srgbClr val="000000"/>
                          </a:solidFill>
                          <a:effectLst/>
                          <a:latin typeface="Calibri" panose="020F0502020204030204" pitchFamily="34" charset="0"/>
                        </a:rPr>
                        <a:t>Método de pago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257470"/>
                  </a:ext>
                </a:extLst>
              </a:tr>
            </a:tbl>
          </a:graphicData>
        </a:graphic>
      </p:graphicFrame>
      <p:graphicFrame>
        <p:nvGraphicFramePr>
          <p:cNvPr id="25" name="Tabla 24">
            <a:extLst>
              <a:ext uri="{FF2B5EF4-FFF2-40B4-BE49-F238E27FC236}">
                <a16:creationId xmlns:a16="http://schemas.microsoft.com/office/drawing/2014/main" id="{5686D74D-C2CD-B890-EEEC-41CFB90349B8}"/>
              </a:ext>
            </a:extLst>
          </p:cNvPr>
          <p:cNvGraphicFramePr>
            <a:graphicFrameLocks noGrp="1"/>
          </p:cNvGraphicFramePr>
          <p:nvPr>
            <p:extLst>
              <p:ext uri="{D42A27DB-BD31-4B8C-83A1-F6EECF244321}">
                <p14:modId xmlns:p14="http://schemas.microsoft.com/office/powerpoint/2010/main" val="1527935953"/>
              </p:ext>
            </p:extLst>
          </p:nvPr>
        </p:nvGraphicFramePr>
        <p:xfrm>
          <a:off x="5053781" y="3644696"/>
          <a:ext cx="2733367" cy="1097280"/>
        </p:xfrm>
        <a:graphic>
          <a:graphicData uri="http://schemas.openxmlformats.org/drawingml/2006/table">
            <a:tbl>
              <a:tblPr/>
              <a:tblGrid>
                <a:gridCol w="865914">
                  <a:extLst>
                    <a:ext uri="{9D8B030D-6E8A-4147-A177-3AD203B41FA5}">
                      <a16:colId xmlns:a16="http://schemas.microsoft.com/office/drawing/2014/main" val="2208605647"/>
                    </a:ext>
                  </a:extLst>
                </a:gridCol>
                <a:gridCol w="1001539">
                  <a:extLst>
                    <a:ext uri="{9D8B030D-6E8A-4147-A177-3AD203B41FA5}">
                      <a16:colId xmlns:a16="http://schemas.microsoft.com/office/drawing/2014/main" val="3343944226"/>
                    </a:ext>
                  </a:extLst>
                </a:gridCol>
                <a:gridCol w="865914">
                  <a:extLst>
                    <a:ext uri="{9D8B030D-6E8A-4147-A177-3AD203B41FA5}">
                      <a16:colId xmlns:a16="http://schemas.microsoft.com/office/drawing/2014/main" val="2517004493"/>
                    </a:ext>
                  </a:extLst>
                </a:gridCol>
              </a:tblGrid>
              <a:tr h="182880">
                <a:tc gridSpan="3">
                  <a:txBody>
                    <a:bodyPr/>
                    <a:lstStyle/>
                    <a:p>
                      <a:pPr algn="ctr" fontAlgn="b"/>
                      <a:r>
                        <a:rPr lang="es-CL" sz="1100" b="0" i="0" u="none" strike="noStrike" dirty="0" err="1">
                          <a:solidFill>
                            <a:srgbClr val="000000"/>
                          </a:solidFill>
                          <a:effectLst/>
                          <a:latin typeface="Calibri" panose="020F0502020204030204" pitchFamily="34" charset="0"/>
                        </a:rPr>
                        <a:t>Invoice</a:t>
                      </a:r>
                      <a:endParaRPr lang="es-CL"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2161437603"/>
                  </a:ext>
                </a:extLst>
              </a:tr>
              <a:tr h="182880">
                <a:tc>
                  <a:txBody>
                    <a:bodyPr/>
                    <a:lstStyle/>
                    <a:p>
                      <a:pPr algn="l" fontAlgn="b"/>
                      <a:r>
                        <a:rPr lang="es-CL" sz="1100" b="0" i="0" u="none" strike="noStrike">
                          <a:solidFill>
                            <a:srgbClr val="000000"/>
                          </a:solidFill>
                          <a:effectLst/>
                          <a:latin typeface="Calibri" panose="020F0502020204030204" pitchFamily="34" charset="0"/>
                        </a:rPr>
                        <a:t>Columna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dato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clave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78639952"/>
                  </a:ext>
                </a:extLst>
              </a:tr>
              <a:tr h="182880">
                <a:tc>
                  <a:txBody>
                    <a:bodyPr/>
                    <a:lstStyle/>
                    <a:p>
                      <a:pPr algn="l" fontAlgn="b"/>
                      <a:r>
                        <a:rPr lang="es-CL" sz="1100" b="0" i="0" u="none" strike="noStrike">
                          <a:solidFill>
                            <a:srgbClr val="000000"/>
                          </a:solidFill>
                          <a:effectLst/>
                          <a:latin typeface="Calibri" panose="020F0502020204030204" pitchFamily="34" charset="0"/>
                        </a:rPr>
                        <a:t>invoice_no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PK-Index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691517"/>
                  </a:ext>
                </a:extLst>
              </a:tr>
              <a:tr h="182880">
                <a:tc>
                  <a:txBody>
                    <a:bodyPr/>
                    <a:lstStyle/>
                    <a:p>
                      <a:pPr algn="l" fontAlgn="b"/>
                      <a:r>
                        <a:rPr lang="es-CL" sz="1100" b="0" i="0" u="none" strike="noStrike">
                          <a:solidFill>
                            <a:srgbClr val="000000"/>
                          </a:solidFill>
                          <a:effectLst/>
                          <a:latin typeface="Calibri" panose="020F0502020204030204" pitchFamily="34" charset="0"/>
                        </a:rPr>
                        <a:t>customer_id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a:solidFill>
                            <a:srgbClr val="000000"/>
                          </a:solidFill>
                          <a:effectLst/>
                          <a:latin typeface="Calibri" panose="020F0502020204030204" pitchFamily="34" charset="0"/>
                        </a:rPr>
                        <a:t>FK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773730"/>
                  </a:ext>
                </a:extLst>
              </a:tr>
              <a:tr h="182880">
                <a:tc>
                  <a:txBody>
                    <a:bodyPr/>
                    <a:lstStyle/>
                    <a:p>
                      <a:pPr algn="l" fontAlgn="b"/>
                      <a:r>
                        <a:rPr lang="es-CL" sz="1100" b="0" i="0" u="none" strike="noStrike">
                          <a:solidFill>
                            <a:srgbClr val="000000"/>
                          </a:solidFill>
                          <a:effectLst/>
                          <a:latin typeface="Calibri" panose="020F0502020204030204" pitchFamily="34" charset="0"/>
                        </a:rPr>
                        <a:t>invoice_date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datetime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518255"/>
                  </a:ext>
                </a:extLst>
              </a:tr>
              <a:tr h="182880">
                <a:tc>
                  <a:txBody>
                    <a:bodyPr/>
                    <a:lstStyle/>
                    <a:p>
                      <a:pPr algn="l" fontAlgn="b"/>
                      <a:r>
                        <a:rPr lang="es-CL" sz="1100" b="0" i="0" u="none" strike="noStrike">
                          <a:solidFill>
                            <a:srgbClr val="000000"/>
                          </a:solidFill>
                          <a:effectLst/>
                          <a:latin typeface="Calibri" panose="020F0502020204030204" pitchFamily="34" charset="0"/>
                        </a:rPr>
                        <a:t>shopping_mall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4852848"/>
                  </a:ext>
                </a:extLst>
              </a:tr>
            </a:tbl>
          </a:graphicData>
        </a:graphic>
      </p:graphicFrame>
      <p:graphicFrame>
        <p:nvGraphicFramePr>
          <p:cNvPr id="27" name="Tabla 26">
            <a:extLst>
              <a:ext uri="{FF2B5EF4-FFF2-40B4-BE49-F238E27FC236}">
                <a16:creationId xmlns:a16="http://schemas.microsoft.com/office/drawing/2014/main" id="{97B0CF57-9E75-C356-808B-402E3799B816}"/>
              </a:ext>
            </a:extLst>
          </p:cNvPr>
          <p:cNvGraphicFramePr>
            <a:graphicFrameLocks noGrp="1"/>
          </p:cNvGraphicFramePr>
          <p:nvPr>
            <p:extLst>
              <p:ext uri="{D42A27DB-BD31-4B8C-83A1-F6EECF244321}">
                <p14:modId xmlns:p14="http://schemas.microsoft.com/office/powerpoint/2010/main" val="1303658094"/>
              </p:ext>
            </p:extLst>
          </p:nvPr>
        </p:nvGraphicFramePr>
        <p:xfrm>
          <a:off x="7948383" y="3644696"/>
          <a:ext cx="3034250" cy="914400"/>
        </p:xfrm>
        <a:graphic>
          <a:graphicData uri="http://schemas.openxmlformats.org/drawingml/2006/table">
            <a:tbl>
              <a:tblPr/>
              <a:tblGrid>
                <a:gridCol w="961232">
                  <a:extLst>
                    <a:ext uri="{9D8B030D-6E8A-4147-A177-3AD203B41FA5}">
                      <a16:colId xmlns:a16="http://schemas.microsoft.com/office/drawing/2014/main" val="2055068459"/>
                    </a:ext>
                  </a:extLst>
                </a:gridCol>
                <a:gridCol w="1111786">
                  <a:extLst>
                    <a:ext uri="{9D8B030D-6E8A-4147-A177-3AD203B41FA5}">
                      <a16:colId xmlns:a16="http://schemas.microsoft.com/office/drawing/2014/main" val="1824211256"/>
                    </a:ext>
                  </a:extLst>
                </a:gridCol>
                <a:gridCol w="961232">
                  <a:extLst>
                    <a:ext uri="{9D8B030D-6E8A-4147-A177-3AD203B41FA5}">
                      <a16:colId xmlns:a16="http://schemas.microsoft.com/office/drawing/2014/main" val="3106804971"/>
                    </a:ext>
                  </a:extLst>
                </a:gridCol>
              </a:tblGrid>
              <a:tr h="182880">
                <a:tc gridSpan="3">
                  <a:txBody>
                    <a:bodyPr/>
                    <a:lstStyle/>
                    <a:p>
                      <a:pPr algn="ctr" fontAlgn="b"/>
                      <a:r>
                        <a:rPr lang="es-CL" sz="1100" b="0" i="0" u="none" strike="noStrike" dirty="0" err="1">
                          <a:solidFill>
                            <a:srgbClr val="000000"/>
                          </a:solidFill>
                          <a:effectLst/>
                          <a:latin typeface="Calibri" panose="020F0502020204030204" pitchFamily="34" charset="0"/>
                        </a:rPr>
                        <a:t>Customer</a:t>
                      </a:r>
                      <a:endParaRPr lang="es-CL"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3618856246"/>
                  </a:ext>
                </a:extLst>
              </a:tr>
              <a:tr h="182880">
                <a:tc>
                  <a:txBody>
                    <a:bodyPr/>
                    <a:lstStyle/>
                    <a:p>
                      <a:pPr algn="l" fontAlgn="b"/>
                      <a:r>
                        <a:rPr lang="es-CL" sz="1100" b="0" i="0" u="none" strike="noStrike">
                          <a:solidFill>
                            <a:srgbClr val="000000"/>
                          </a:solidFill>
                          <a:effectLst/>
                          <a:latin typeface="Calibri" panose="020F0502020204030204" pitchFamily="34" charset="0"/>
                        </a:rPr>
                        <a:t>Columna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dato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clave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532098407"/>
                  </a:ext>
                </a:extLst>
              </a:tr>
              <a:tr h="182880">
                <a:tc>
                  <a:txBody>
                    <a:bodyPr/>
                    <a:lstStyle/>
                    <a:p>
                      <a:pPr algn="l" fontAlgn="b"/>
                      <a:r>
                        <a:rPr lang="es-CL" sz="1100" b="0" i="0" u="none" strike="noStrike">
                          <a:solidFill>
                            <a:srgbClr val="000000"/>
                          </a:solidFill>
                          <a:effectLst/>
                          <a:latin typeface="Calibri" panose="020F0502020204030204" pitchFamily="34" charset="0"/>
                        </a:rPr>
                        <a:t>customer_id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PK-Index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331039"/>
                  </a:ext>
                </a:extLst>
              </a:tr>
              <a:tr h="182880">
                <a:tc>
                  <a:txBody>
                    <a:bodyPr/>
                    <a:lstStyle/>
                    <a:p>
                      <a:pPr algn="l" fontAlgn="b"/>
                      <a:r>
                        <a:rPr lang="es-CL" sz="1100" b="0" i="0" u="none" strike="noStrike" dirty="0" err="1">
                          <a:solidFill>
                            <a:srgbClr val="000000"/>
                          </a:solidFill>
                          <a:effectLst/>
                          <a:latin typeface="Calibri" panose="020F0502020204030204" pitchFamily="34" charset="0"/>
                        </a:rPr>
                        <a:t>gender</a:t>
                      </a:r>
                      <a:endParaRPr lang="es-CL"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371872"/>
                  </a:ext>
                </a:extLst>
              </a:tr>
              <a:tr h="182880">
                <a:tc>
                  <a:txBody>
                    <a:bodyPr/>
                    <a:lstStyle/>
                    <a:p>
                      <a:pPr algn="l" fontAlgn="b"/>
                      <a:r>
                        <a:rPr lang="es-CL" sz="11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962401"/>
                  </a:ext>
                </a:extLst>
              </a:tr>
            </a:tbl>
          </a:graphicData>
        </a:graphic>
      </p:graphicFrame>
      <p:graphicFrame>
        <p:nvGraphicFramePr>
          <p:cNvPr id="29" name="Tabla 28">
            <a:extLst>
              <a:ext uri="{FF2B5EF4-FFF2-40B4-BE49-F238E27FC236}">
                <a16:creationId xmlns:a16="http://schemas.microsoft.com/office/drawing/2014/main" id="{EB266EF6-BA4A-6A3E-A275-9A4624647833}"/>
              </a:ext>
            </a:extLst>
          </p:cNvPr>
          <p:cNvGraphicFramePr>
            <a:graphicFrameLocks noGrp="1"/>
          </p:cNvGraphicFramePr>
          <p:nvPr>
            <p:extLst>
              <p:ext uri="{D42A27DB-BD31-4B8C-83A1-F6EECF244321}">
                <p14:modId xmlns:p14="http://schemas.microsoft.com/office/powerpoint/2010/main" val="1156751814"/>
              </p:ext>
            </p:extLst>
          </p:nvPr>
        </p:nvGraphicFramePr>
        <p:xfrm>
          <a:off x="5053777" y="5054426"/>
          <a:ext cx="2576055" cy="731520"/>
        </p:xfrm>
        <a:graphic>
          <a:graphicData uri="http://schemas.openxmlformats.org/drawingml/2006/table">
            <a:tbl>
              <a:tblPr/>
              <a:tblGrid>
                <a:gridCol w="858685">
                  <a:extLst>
                    <a:ext uri="{9D8B030D-6E8A-4147-A177-3AD203B41FA5}">
                      <a16:colId xmlns:a16="http://schemas.microsoft.com/office/drawing/2014/main" val="4193726702"/>
                    </a:ext>
                  </a:extLst>
                </a:gridCol>
                <a:gridCol w="858685">
                  <a:extLst>
                    <a:ext uri="{9D8B030D-6E8A-4147-A177-3AD203B41FA5}">
                      <a16:colId xmlns:a16="http://schemas.microsoft.com/office/drawing/2014/main" val="3484494176"/>
                    </a:ext>
                  </a:extLst>
                </a:gridCol>
                <a:gridCol w="858685">
                  <a:extLst>
                    <a:ext uri="{9D8B030D-6E8A-4147-A177-3AD203B41FA5}">
                      <a16:colId xmlns:a16="http://schemas.microsoft.com/office/drawing/2014/main" val="1780318397"/>
                    </a:ext>
                  </a:extLst>
                </a:gridCol>
              </a:tblGrid>
              <a:tr h="182880">
                <a:tc gridSpan="3">
                  <a:txBody>
                    <a:bodyPr/>
                    <a:lstStyle/>
                    <a:p>
                      <a:pPr algn="ctr" fontAlgn="b"/>
                      <a:r>
                        <a:rPr lang="es-CL" sz="1100" b="0" i="0" u="none" strike="noStrike" dirty="0" err="1">
                          <a:solidFill>
                            <a:srgbClr val="000000"/>
                          </a:solidFill>
                          <a:effectLst/>
                          <a:latin typeface="Calibri" panose="020F0502020204030204" pitchFamily="34" charset="0"/>
                        </a:rPr>
                        <a:t>Category</a:t>
                      </a:r>
                      <a:endParaRPr lang="es-CL"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3463266044"/>
                  </a:ext>
                </a:extLst>
              </a:tr>
              <a:tr h="182880">
                <a:tc>
                  <a:txBody>
                    <a:bodyPr/>
                    <a:lstStyle/>
                    <a:p>
                      <a:pPr algn="l" fontAlgn="b"/>
                      <a:r>
                        <a:rPr lang="es-CL" sz="1100" b="0" i="0" u="none" strike="noStrike">
                          <a:solidFill>
                            <a:srgbClr val="000000"/>
                          </a:solidFill>
                          <a:effectLst/>
                          <a:latin typeface="Calibri" panose="020F0502020204030204" pitchFamily="34" charset="0"/>
                        </a:rPr>
                        <a:t>Columna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dato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clave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768109075"/>
                  </a:ext>
                </a:extLst>
              </a:tr>
              <a:tr h="182880">
                <a:tc>
                  <a:txBody>
                    <a:bodyPr/>
                    <a:lstStyle/>
                    <a:p>
                      <a:pPr algn="l" fontAlgn="b"/>
                      <a:r>
                        <a:rPr lang="es-CL" sz="1100" b="0" i="0" u="none" strike="noStrike">
                          <a:solidFill>
                            <a:srgbClr val="000000"/>
                          </a:solidFill>
                          <a:effectLst/>
                          <a:latin typeface="Calibri" panose="020F0502020204030204" pitchFamily="34" charset="0"/>
                        </a:rPr>
                        <a:t>Category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PK-Index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723441"/>
                  </a:ext>
                </a:extLst>
              </a:tr>
              <a:tr h="182880">
                <a:tc>
                  <a:txBody>
                    <a:bodyPr/>
                    <a:lstStyle/>
                    <a:p>
                      <a:pPr algn="l" fontAlgn="b"/>
                      <a:r>
                        <a:rPr lang="es-CL" sz="1100" b="0" i="0" u="none" strike="noStrike">
                          <a:solidFill>
                            <a:srgbClr val="000000"/>
                          </a:solidFill>
                          <a:effectLst/>
                          <a:latin typeface="Calibri" panose="020F0502020204030204" pitchFamily="34" charset="0"/>
                        </a:rPr>
                        <a:t>Category_id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331359"/>
                  </a:ext>
                </a:extLst>
              </a:tr>
            </a:tbl>
          </a:graphicData>
        </a:graphic>
      </p:graphicFrame>
      <p:graphicFrame>
        <p:nvGraphicFramePr>
          <p:cNvPr id="32" name="Tabla 31">
            <a:extLst>
              <a:ext uri="{FF2B5EF4-FFF2-40B4-BE49-F238E27FC236}">
                <a16:creationId xmlns:a16="http://schemas.microsoft.com/office/drawing/2014/main" id="{9DF57DCF-9987-C96A-7ABE-BB1368AEFFB4}"/>
              </a:ext>
            </a:extLst>
          </p:cNvPr>
          <p:cNvGraphicFramePr>
            <a:graphicFrameLocks noGrp="1"/>
          </p:cNvGraphicFramePr>
          <p:nvPr>
            <p:extLst>
              <p:ext uri="{D42A27DB-BD31-4B8C-83A1-F6EECF244321}">
                <p14:modId xmlns:p14="http://schemas.microsoft.com/office/powerpoint/2010/main" val="1707782283"/>
              </p:ext>
            </p:extLst>
          </p:nvPr>
        </p:nvGraphicFramePr>
        <p:xfrm>
          <a:off x="7787148" y="5054426"/>
          <a:ext cx="3195483" cy="731520"/>
        </p:xfrm>
        <a:graphic>
          <a:graphicData uri="http://schemas.openxmlformats.org/drawingml/2006/table">
            <a:tbl>
              <a:tblPr/>
              <a:tblGrid>
                <a:gridCol w="1065161">
                  <a:extLst>
                    <a:ext uri="{9D8B030D-6E8A-4147-A177-3AD203B41FA5}">
                      <a16:colId xmlns:a16="http://schemas.microsoft.com/office/drawing/2014/main" val="1098182054"/>
                    </a:ext>
                  </a:extLst>
                </a:gridCol>
                <a:gridCol w="1065161">
                  <a:extLst>
                    <a:ext uri="{9D8B030D-6E8A-4147-A177-3AD203B41FA5}">
                      <a16:colId xmlns:a16="http://schemas.microsoft.com/office/drawing/2014/main" val="1906418766"/>
                    </a:ext>
                  </a:extLst>
                </a:gridCol>
                <a:gridCol w="1065161">
                  <a:extLst>
                    <a:ext uri="{9D8B030D-6E8A-4147-A177-3AD203B41FA5}">
                      <a16:colId xmlns:a16="http://schemas.microsoft.com/office/drawing/2014/main" val="2612968930"/>
                    </a:ext>
                  </a:extLst>
                </a:gridCol>
              </a:tblGrid>
              <a:tr h="182880">
                <a:tc gridSpan="3">
                  <a:txBody>
                    <a:bodyPr/>
                    <a:lstStyle/>
                    <a:p>
                      <a:pPr algn="ctr" fontAlgn="b"/>
                      <a:r>
                        <a:rPr lang="es-CL" sz="1100" b="0" i="0" u="none" strike="noStrike" dirty="0" err="1">
                          <a:solidFill>
                            <a:srgbClr val="000000"/>
                          </a:solidFill>
                          <a:effectLst/>
                          <a:latin typeface="Calibri" panose="020F0502020204030204" pitchFamily="34" charset="0"/>
                        </a:rPr>
                        <a:t>Payment_method</a:t>
                      </a:r>
                      <a:endParaRPr lang="es-CL"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395551724"/>
                  </a:ext>
                </a:extLst>
              </a:tr>
              <a:tr h="182880">
                <a:tc>
                  <a:txBody>
                    <a:bodyPr/>
                    <a:lstStyle/>
                    <a:p>
                      <a:pPr algn="l" fontAlgn="b"/>
                      <a:r>
                        <a:rPr lang="es-CL" sz="1100" b="0" i="0" u="none" strike="noStrike">
                          <a:solidFill>
                            <a:srgbClr val="000000"/>
                          </a:solidFill>
                          <a:effectLst/>
                          <a:latin typeface="Calibri" panose="020F0502020204030204" pitchFamily="34" charset="0"/>
                        </a:rPr>
                        <a:t>Columna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dato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s-CL" sz="1100" b="0" i="0" u="none" strike="noStrike">
                          <a:solidFill>
                            <a:srgbClr val="000000"/>
                          </a:solidFill>
                          <a:effectLst/>
                          <a:latin typeface="Calibri" panose="020F0502020204030204" pitchFamily="34" charset="0"/>
                        </a:rPr>
                        <a:t>Tipo de clave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241326019"/>
                  </a:ext>
                </a:extLst>
              </a:tr>
              <a:tr h="182880">
                <a:tc>
                  <a:txBody>
                    <a:bodyPr/>
                    <a:lstStyle/>
                    <a:p>
                      <a:pPr algn="l" fontAlgn="b"/>
                      <a:r>
                        <a:rPr lang="es-CL" sz="1100" b="0" i="0" u="none" strike="noStrike">
                          <a:solidFill>
                            <a:srgbClr val="000000"/>
                          </a:solidFill>
                          <a:effectLst/>
                          <a:latin typeface="Calibri" panose="020F0502020204030204" pitchFamily="34" charset="0"/>
                        </a:rPr>
                        <a:t>payment_method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varchar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PK-Index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2915282"/>
                  </a:ext>
                </a:extLst>
              </a:tr>
              <a:tr h="182880">
                <a:tc>
                  <a:txBody>
                    <a:bodyPr/>
                    <a:lstStyle/>
                    <a:p>
                      <a:pPr algn="l" fontAlgn="b"/>
                      <a:r>
                        <a:rPr lang="es-CL" sz="1100" b="0" i="0" u="none" strike="noStrike">
                          <a:solidFill>
                            <a:srgbClr val="000000"/>
                          </a:solidFill>
                          <a:effectLst/>
                          <a:latin typeface="Calibri" panose="020F0502020204030204" pitchFamily="34" charset="0"/>
                        </a:rPr>
                        <a:t>payment_id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a:solidFill>
                            <a:srgbClr val="000000"/>
                          </a:solidFill>
                          <a:effectLst/>
                          <a:latin typeface="Calibri" panose="020F0502020204030204" pitchFamily="34" charset="0"/>
                        </a:rPr>
                        <a:t>int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L"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302285"/>
                  </a:ext>
                </a:extLst>
              </a:tr>
            </a:tbl>
          </a:graphicData>
        </a:graphic>
      </p:graphicFrame>
    </p:spTree>
    <p:extLst>
      <p:ext uri="{BB962C8B-B14F-4D97-AF65-F5344CB8AC3E}">
        <p14:creationId xmlns:p14="http://schemas.microsoft.com/office/powerpoint/2010/main" val="195465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80890-126D-AE84-7DC0-F04AACEB6D22}"/>
              </a:ext>
            </a:extLst>
          </p:cNvPr>
          <p:cNvSpPr>
            <a:spLocks noGrp="1"/>
          </p:cNvSpPr>
          <p:nvPr>
            <p:ph type="title"/>
          </p:nvPr>
        </p:nvSpPr>
        <p:spPr/>
        <p:txBody>
          <a:bodyPr anchor="b"/>
          <a:lstStyle/>
          <a:p>
            <a:pPr algn="ctr"/>
            <a:r>
              <a:rPr lang="es-MX" b="1" i="0" dirty="0">
                <a:effectLst/>
                <a:latin typeface="Söhne"/>
              </a:rPr>
              <a:t>Detalles del Conjunto de Datos</a:t>
            </a:r>
            <a:br>
              <a:rPr lang="es-MX" b="0" i="0" dirty="0">
                <a:solidFill>
                  <a:srgbClr val="374151"/>
                </a:solidFill>
                <a:effectLst/>
                <a:latin typeface="Söhne"/>
              </a:rPr>
            </a:br>
            <a:endParaRPr lang="es-CL" dirty="0"/>
          </a:p>
        </p:txBody>
      </p:sp>
      <p:sp>
        <p:nvSpPr>
          <p:cNvPr id="3" name="Marcador de contenido 2">
            <a:extLst>
              <a:ext uri="{FF2B5EF4-FFF2-40B4-BE49-F238E27FC236}">
                <a16:creationId xmlns:a16="http://schemas.microsoft.com/office/drawing/2014/main" id="{52578A0D-979B-054E-4CB9-40B327833B04}"/>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es-MX" b="0" i="0" dirty="0" err="1">
                <a:solidFill>
                  <a:srgbClr val="374151"/>
                </a:solidFill>
                <a:effectLst/>
                <a:latin typeface="Söhne"/>
              </a:rPr>
              <a:t>invoice_no</a:t>
            </a:r>
            <a:r>
              <a:rPr lang="es-MX" b="0" i="0" dirty="0">
                <a:solidFill>
                  <a:srgbClr val="374151"/>
                </a:solidFill>
                <a:effectLst/>
                <a:latin typeface="Söhne"/>
              </a:rPr>
              <a:t>: Número de factura.</a:t>
            </a:r>
          </a:p>
          <a:p>
            <a:pPr algn="l">
              <a:buFont typeface="Arial" panose="020B0604020202020204" pitchFamily="34" charset="0"/>
              <a:buChar char="•"/>
            </a:pPr>
            <a:r>
              <a:rPr lang="es-MX" b="0" i="0" dirty="0" err="1">
                <a:solidFill>
                  <a:srgbClr val="374151"/>
                </a:solidFill>
                <a:effectLst/>
                <a:latin typeface="Söhne"/>
              </a:rPr>
              <a:t>customer_id</a:t>
            </a:r>
            <a:r>
              <a:rPr lang="es-MX" b="0" i="0" dirty="0">
                <a:solidFill>
                  <a:srgbClr val="374151"/>
                </a:solidFill>
                <a:effectLst/>
                <a:latin typeface="Söhne"/>
              </a:rPr>
              <a:t>: Número de cliente.</a:t>
            </a:r>
          </a:p>
          <a:p>
            <a:pPr algn="l">
              <a:buFont typeface="Arial" panose="020B0604020202020204" pitchFamily="34" charset="0"/>
              <a:buChar char="•"/>
            </a:pPr>
            <a:r>
              <a:rPr lang="es-MX" b="0" i="0" dirty="0" err="1">
                <a:solidFill>
                  <a:srgbClr val="374151"/>
                </a:solidFill>
                <a:effectLst/>
                <a:latin typeface="Söhne"/>
              </a:rPr>
              <a:t>gender</a:t>
            </a:r>
            <a:r>
              <a:rPr lang="es-MX" b="0" i="0" dirty="0">
                <a:solidFill>
                  <a:srgbClr val="374151"/>
                </a:solidFill>
                <a:effectLst/>
                <a:latin typeface="Söhne"/>
              </a:rPr>
              <a:t>: Género del cliente.</a:t>
            </a:r>
          </a:p>
          <a:p>
            <a:pPr algn="l">
              <a:buFont typeface="Arial" panose="020B0604020202020204" pitchFamily="34" charset="0"/>
              <a:buChar char="•"/>
            </a:pPr>
            <a:r>
              <a:rPr lang="es-MX" b="0" i="0" dirty="0" err="1">
                <a:solidFill>
                  <a:srgbClr val="374151"/>
                </a:solidFill>
                <a:effectLst/>
                <a:latin typeface="Söhne"/>
              </a:rPr>
              <a:t>age</a:t>
            </a:r>
            <a:r>
              <a:rPr lang="es-MX" b="0" i="0" dirty="0">
                <a:solidFill>
                  <a:srgbClr val="374151"/>
                </a:solidFill>
                <a:effectLst/>
                <a:latin typeface="Söhne"/>
              </a:rPr>
              <a:t>: Edad del cliente.</a:t>
            </a:r>
          </a:p>
          <a:p>
            <a:pPr algn="l">
              <a:buFont typeface="Arial" panose="020B0604020202020204" pitchFamily="34" charset="0"/>
              <a:buChar char="•"/>
            </a:pPr>
            <a:r>
              <a:rPr lang="es-MX" b="0" i="0" dirty="0" err="1">
                <a:solidFill>
                  <a:srgbClr val="374151"/>
                </a:solidFill>
                <a:effectLst/>
                <a:latin typeface="Söhne"/>
              </a:rPr>
              <a:t>category</a:t>
            </a:r>
            <a:r>
              <a:rPr lang="es-MX" b="0" i="0" dirty="0">
                <a:solidFill>
                  <a:srgbClr val="374151"/>
                </a:solidFill>
                <a:effectLst/>
                <a:latin typeface="Söhne"/>
              </a:rPr>
              <a:t>: Categoría del producto.</a:t>
            </a:r>
          </a:p>
          <a:p>
            <a:pPr algn="l">
              <a:buFont typeface="Arial" panose="020B0604020202020204" pitchFamily="34" charset="0"/>
              <a:buChar char="•"/>
            </a:pPr>
            <a:r>
              <a:rPr lang="es-MX" b="0" i="0" dirty="0" err="1">
                <a:solidFill>
                  <a:srgbClr val="374151"/>
                </a:solidFill>
                <a:effectLst/>
                <a:latin typeface="Söhne"/>
              </a:rPr>
              <a:t>quantity</a:t>
            </a:r>
            <a:r>
              <a:rPr lang="es-MX" b="0" i="0" dirty="0">
                <a:solidFill>
                  <a:srgbClr val="374151"/>
                </a:solidFill>
                <a:effectLst/>
                <a:latin typeface="Söhne"/>
              </a:rPr>
              <a:t>: Cantidad de productos por transacción.</a:t>
            </a:r>
          </a:p>
          <a:p>
            <a:pPr algn="l">
              <a:buFont typeface="Arial" panose="020B0604020202020204" pitchFamily="34" charset="0"/>
              <a:buChar char="•"/>
            </a:pPr>
            <a:r>
              <a:rPr lang="es-MX" b="0" i="0" dirty="0">
                <a:solidFill>
                  <a:srgbClr val="374151"/>
                </a:solidFill>
                <a:effectLst/>
                <a:latin typeface="Söhne"/>
              </a:rPr>
              <a:t>price: Precio unitario en liras turcas (TL).</a:t>
            </a:r>
          </a:p>
          <a:p>
            <a:pPr algn="l">
              <a:buFont typeface="Arial" panose="020B0604020202020204" pitchFamily="34" charset="0"/>
              <a:buChar char="•"/>
            </a:pPr>
            <a:r>
              <a:rPr lang="es-MX" b="0" i="0" dirty="0" err="1">
                <a:solidFill>
                  <a:srgbClr val="374151"/>
                </a:solidFill>
                <a:effectLst/>
                <a:latin typeface="Söhne"/>
              </a:rPr>
              <a:t>payment_method</a:t>
            </a:r>
            <a:r>
              <a:rPr lang="es-MX" b="0" i="0" dirty="0">
                <a:solidFill>
                  <a:srgbClr val="374151"/>
                </a:solidFill>
                <a:effectLst/>
                <a:latin typeface="Söhne"/>
              </a:rPr>
              <a:t>: Método de pago (efectivo, tarjeta de crédito o débito).</a:t>
            </a:r>
          </a:p>
          <a:p>
            <a:pPr algn="l">
              <a:buFont typeface="Arial" panose="020B0604020202020204" pitchFamily="34" charset="0"/>
              <a:buChar char="•"/>
            </a:pPr>
            <a:r>
              <a:rPr lang="es-MX" b="0" i="0" dirty="0" err="1">
                <a:solidFill>
                  <a:srgbClr val="374151"/>
                </a:solidFill>
                <a:effectLst/>
                <a:latin typeface="Söhne"/>
              </a:rPr>
              <a:t>invoice_date</a:t>
            </a:r>
            <a:r>
              <a:rPr lang="es-MX" b="0" i="0" dirty="0">
                <a:solidFill>
                  <a:srgbClr val="374151"/>
                </a:solidFill>
                <a:effectLst/>
                <a:latin typeface="Söhne"/>
              </a:rPr>
              <a:t>: Fecha de la factura.</a:t>
            </a:r>
          </a:p>
          <a:p>
            <a:pPr algn="l">
              <a:buFont typeface="Arial" panose="020B0604020202020204" pitchFamily="34" charset="0"/>
              <a:buChar char="•"/>
            </a:pPr>
            <a:r>
              <a:rPr lang="es-MX" b="0" i="0" dirty="0" err="1">
                <a:solidFill>
                  <a:srgbClr val="374151"/>
                </a:solidFill>
                <a:effectLst/>
                <a:latin typeface="Söhne"/>
              </a:rPr>
              <a:t>shopping_mall</a:t>
            </a:r>
            <a:r>
              <a:rPr lang="es-MX" b="0" i="0" dirty="0">
                <a:solidFill>
                  <a:srgbClr val="374151"/>
                </a:solidFill>
                <a:effectLst/>
                <a:latin typeface="Söhne"/>
              </a:rPr>
              <a:t>: Nombre del centro comercial.</a:t>
            </a:r>
          </a:p>
          <a:p>
            <a:endParaRPr lang="es-CL" dirty="0"/>
          </a:p>
        </p:txBody>
      </p:sp>
    </p:spTree>
    <p:extLst>
      <p:ext uri="{BB962C8B-B14F-4D97-AF65-F5344CB8AC3E}">
        <p14:creationId xmlns:p14="http://schemas.microsoft.com/office/powerpoint/2010/main" val="4252015224"/>
      </p:ext>
    </p:extLst>
  </p:cSld>
  <p:clrMapOvr>
    <a:masterClrMapping/>
  </p:clrMapOvr>
</p:sld>
</file>

<file path=ppt/theme/theme1.xml><?xml version="1.0" encoding="utf-8"?>
<a:theme xmlns:a="http://schemas.openxmlformats.org/drawingml/2006/main" name="VeniceBeachVTI">
  <a:themeElements>
    <a:clrScheme name="AnalogousFromRegularSeedRightStep">
      <a:dk1>
        <a:srgbClr val="000000"/>
      </a:dk1>
      <a:lt1>
        <a:srgbClr val="FFFFFF"/>
      </a:lt1>
      <a:dk2>
        <a:srgbClr val="34381F"/>
      </a:dk2>
      <a:lt2>
        <a:srgbClr val="E2E8E5"/>
      </a:lt2>
      <a:accent1>
        <a:srgbClr val="E72989"/>
      </a:accent1>
      <a:accent2>
        <a:srgbClr val="D51728"/>
      </a:accent2>
      <a:accent3>
        <a:srgbClr val="E76729"/>
      </a:accent3>
      <a:accent4>
        <a:srgbClr val="CC9E16"/>
      </a:accent4>
      <a:accent5>
        <a:srgbClr val="96AD1F"/>
      </a:accent5>
      <a:accent6>
        <a:srgbClr val="59B914"/>
      </a:accent6>
      <a:hlink>
        <a:srgbClr val="309261"/>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otalTime>10263</TotalTime>
  <Words>1723</Words>
  <Application>Microsoft Office PowerPoint</Application>
  <PresentationFormat>Panorámica</PresentationFormat>
  <Paragraphs>197</Paragraphs>
  <Slides>23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Avenir Next LT Pro</vt:lpstr>
      <vt:lpstr>Avenir Next LT Pro Light</vt:lpstr>
      <vt:lpstr>Calibri</vt:lpstr>
      <vt:lpstr>Consolas</vt:lpstr>
      <vt:lpstr>Söhne</vt:lpstr>
      <vt:lpstr>VeniceBeachVTI</vt:lpstr>
      <vt:lpstr>"Exploración de Datos de Compras en Estambul"</vt:lpstr>
      <vt:lpstr>"Exploración de Datos de Compras en Estambul"</vt:lpstr>
      <vt:lpstr>Objetivo</vt:lpstr>
      <vt:lpstr>Alcance del Proyecto </vt:lpstr>
      <vt:lpstr>Usuario Final del Análisis</vt:lpstr>
      <vt:lpstr>Nivel de Aplicación del Análisis</vt:lpstr>
      <vt:lpstr>Diagrama Entidad-Relacion</vt:lpstr>
      <vt:lpstr>Listado de tablas</vt:lpstr>
      <vt:lpstr>Detalles del Conjunto de Datos </vt:lpstr>
      <vt:lpstr>Cambios hechos en Power Query</vt:lpstr>
      <vt:lpstr>Medidas Calculadas</vt:lpstr>
      <vt:lpstr>Medidas Calculadas</vt:lpstr>
      <vt:lpstr>Medidas Calculadas</vt:lpstr>
      <vt:lpstr>Vista de modelo</vt:lpstr>
      <vt:lpstr>Mockup-Portada</vt:lpstr>
      <vt:lpstr>Mockup-análisis de ventas</vt:lpstr>
      <vt:lpstr>Mockup-ventas por zona</vt:lpstr>
      <vt:lpstr>Mockup-ventas por tipo de producto</vt:lpstr>
      <vt:lpstr>Mockup-distribución de ventas</vt:lpstr>
      <vt:lpstr>Tooltips</vt:lpstr>
      <vt:lpstr>Análisis y conclusiones</vt:lpstr>
      <vt:lpstr>Plan de acción</vt:lpstr>
      <vt:lpstr>Plan de acción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Shopping dataset</dc:title>
  <dc:creator>Fernando Bañares | U.Mayor</dc:creator>
  <cp:lastModifiedBy>Fernando Bañares | U.Mayor</cp:lastModifiedBy>
  <cp:revision>16</cp:revision>
  <dcterms:created xsi:type="dcterms:W3CDTF">2023-10-06T02:34:25Z</dcterms:created>
  <dcterms:modified xsi:type="dcterms:W3CDTF">2023-12-17T15:58:38Z</dcterms:modified>
</cp:coreProperties>
</file>